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43"/>
  </p:notesMasterIdLst>
  <p:handoutMasterIdLst>
    <p:handoutMasterId r:id="rId44"/>
  </p:handoutMasterIdLst>
  <p:sldIdLst>
    <p:sldId id="282" r:id="rId4"/>
    <p:sldId id="257" r:id="rId5"/>
    <p:sldId id="258" r:id="rId6"/>
    <p:sldId id="261" r:id="rId7"/>
    <p:sldId id="283" r:id="rId8"/>
    <p:sldId id="280" r:id="rId9"/>
    <p:sldId id="271" r:id="rId10"/>
    <p:sldId id="272" r:id="rId11"/>
    <p:sldId id="284" r:id="rId12"/>
    <p:sldId id="310" r:id="rId13"/>
    <p:sldId id="285" r:id="rId14"/>
    <p:sldId id="286" r:id="rId15"/>
    <p:sldId id="287" r:id="rId16"/>
    <p:sldId id="288" r:id="rId17"/>
    <p:sldId id="289" r:id="rId18"/>
    <p:sldId id="290" r:id="rId19"/>
    <p:sldId id="291" r:id="rId20"/>
    <p:sldId id="292" r:id="rId21"/>
    <p:sldId id="294" r:id="rId22"/>
    <p:sldId id="312" r:id="rId23"/>
    <p:sldId id="295" r:id="rId24"/>
    <p:sldId id="311" r:id="rId25"/>
    <p:sldId id="296" r:id="rId26"/>
    <p:sldId id="293" r:id="rId27"/>
    <p:sldId id="297" r:id="rId28"/>
    <p:sldId id="299" r:id="rId29"/>
    <p:sldId id="300" r:id="rId30"/>
    <p:sldId id="298" r:id="rId31"/>
    <p:sldId id="301" r:id="rId32"/>
    <p:sldId id="313" r:id="rId33"/>
    <p:sldId id="302" r:id="rId34"/>
    <p:sldId id="279" r:id="rId35"/>
    <p:sldId id="303" r:id="rId36"/>
    <p:sldId id="304" r:id="rId37"/>
    <p:sldId id="305" r:id="rId38"/>
    <p:sldId id="306" r:id="rId39"/>
    <p:sldId id="307" r:id="rId40"/>
    <p:sldId id="308" r:id="rId41"/>
    <p:sldId id="281" r:id="rId42"/>
  </p:sldIdLst>
  <p:sldSz cx="12190413" cy="6859588"/>
  <p:notesSz cx="6858000" cy="9144000"/>
  <p:custDataLst>
    <p:tags r:id="rId45"/>
  </p:custDataLst>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677" y="72"/>
      </p:cViewPr>
      <p:guideLst>
        <p:guide orient="horz" pos="2160"/>
        <p:guide pos="38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5D609-F7AD-4735-BD6B-C0A85D1E758B}" type="datetimeFigureOut">
              <a:rPr lang="zh-CN" altLang="en-US" smtClean="0"/>
              <a:t>2026/3/13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ED2BC-0BC7-4538-BAB9-F9262EB9CB9D}"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4B5B8-7DEA-4F1C-BFE4-6FAD8DE85527}" type="datetimeFigureOut">
              <a:rPr lang="zh-CN" altLang="en-US" smtClean="0"/>
              <a:t>2026/3/13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A220C-0EA7-4A96-BCE4-B22EDCC939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70" indent="0" algn="ctr">
              <a:buNone/>
              <a:defRPr>
                <a:solidFill>
                  <a:schemeClr val="tx1">
                    <a:tint val="75000"/>
                  </a:schemeClr>
                </a:solidFill>
              </a:defRPr>
            </a:lvl2pPr>
            <a:lvl3pPr marL="967740" indent="0" algn="ctr">
              <a:buNone/>
              <a:defRPr>
                <a:solidFill>
                  <a:schemeClr val="tx1">
                    <a:tint val="75000"/>
                  </a:schemeClr>
                </a:solidFill>
              </a:defRPr>
            </a:lvl3pPr>
            <a:lvl4pPr marL="1451610" indent="0" algn="ctr">
              <a:buNone/>
              <a:defRPr>
                <a:solidFill>
                  <a:schemeClr val="tx1">
                    <a:tint val="75000"/>
                  </a:schemeClr>
                </a:solidFill>
              </a:defRPr>
            </a:lvl4pPr>
            <a:lvl5pPr marL="1935480" indent="0" algn="ctr">
              <a:buNone/>
              <a:defRPr>
                <a:solidFill>
                  <a:schemeClr val="tx1">
                    <a:tint val="75000"/>
                  </a:schemeClr>
                </a:solidFill>
              </a:defRPr>
            </a:lvl5pPr>
            <a:lvl6pPr marL="2419350" indent="0" algn="ctr">
              <a:buNone/>
              <a:defRPr>
                <a:solidFill>
                  <a:schemeClr val="tx1">
                    <a:tint val="75000"/>
                  </a:schemeClr>
                </a:solidFill>
              </a:defRPr>
            </a:lvl6pPr>
            <a:lvl7pPr marL="2902585" indent="0" algn="ctr">
              <a:buNone/>
              <a:defRPr>
                <a:solidFill>
                  <a:schemeClr val="tx1">
                    <a:tint val="75000"/>
                  </a:schemeClr>
                </a:solidFill>
              </a:defRPr>
            </a:lvl7pPr>
            <a:lvl8pPr marL="3386455" indent="0" algn="ctr">
              <a:buNone/>
              <a:defRPr>
                <a:solidFill>
                  <a:schemeClr val="tx1">
                    <a:tint val="75000"/>
                  </a:schemeClr>
                </a:solidFill>
              </a:defRPr>
            </a:lvl8pPr>
            <a:lvl9pPr marL="387032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383"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86271"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942159"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398048"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74776" y="2253121"/>
            <a:ext cx="2754773" cy="2748338"/>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92068" y="2251318"/>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624398"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2"/>
          </p:nvPr>
        </p:nvSpPr>
        <p:spPr>
          <a:xfrm>
            <a:off x="6156721"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689047"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84846" y="1814047"/>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437201"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989550"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
        <p:nvSpPr>
          <p:cNvPr id="3" name="TextBox 3"/>
          <p:cNvSpPr txBox="1"/>
          <p:nvPr userDrawn="1"/>
        </p:nvSpPr>
        <p:spPr>
          <a:xfrm>
            <a:off x="701114" y="6439260"/>
            <a:ext cx="1799966" cy="118457"/>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384654" y="1782092"/>
            <a:ext cx="1381612" cy="1373035"/>
          </a:xfrm>
          <a:custGeom>
            <a:avLst/>
            <a:gdLst>
              <a:gd name="connsiteX0" fmla="*/ 0 w 1381792"/>
              <a:gd name="connsiteY0" fmla="*/ 0 h 1372717"/>
              <a:gd name="connsiteX1" fmla="*/ 1381792 w 1381792"/>
              <a:gd name="connsiteY1" fmla="*/ 0 h 1372717"/>
              <a:gd name="connsiteX2" fmla="*/ 1381792 w 1381792"/>
              <a:gd name="connsiteY2" fmla="*/ 1372717 h 1372717"/>
              <a:gd name="connsiteX3" fmla="*/ 0 w 1381792"/>
              <a:gd name="connsiteY3" fmla="*/ 1372717 h 1372717"/>
            </a:gdLst>
            <a:ahLst/>
            <a:cxnLst>
              <a:cxn ang="0">
                <a:pos x="connsiteX0" y="connsiteY0"/>
              </a:cxn>
              <a:cxn ang="0">
                <a:pos x="connsiteX1" y="connsiteY1"/>
              </a:cxn>
              <a:cxn ang="0">
                <a:pos x="connsiteX2" y="connsiteY2"/>
              </a:cxn>
              <a:cxn ang="0">
                <a:pos x="connsiteX3" y="connsiteY3"/>
              </a:cxn>
            </a:cxnLst>
            <a:rect l="l" t="t" r="r" b="b"/>
            <a:pathLst>
              <a:path w="1381792" h="1372717">
                <a:moveTo>
                  <a:pt x="0" y="0"/>
                </a:moveTo>
                <a:lnTo>
                  <a:pt x="1381792" y="0"/>
                </a:lnTo>
                <a:lnTo>
                  <a:pt x="1381792" y="1372717"/>
                </a:lnTo>
                <a:lnTo>
                  <a:pt x="0" y="1372717"/>
                </a:lnTo>
                <a:close/>
              </a:path>
            </a:pathLst>
          </a:custGeom>
          <a:ln w="12700">
            <a:solidFill>
              <a:schemeClr val="bg1"/>
            </a:solidFill>
          </a:ln>
        </p:spPr>
        <p:txBody>
          <a:bodyPr wrap="square">
            <a:noAutofit/>
          </a:bodyPr>
          <a:lstStyle/>
          <a:p>
            <a:endParaRPr lang="zh-CN" altLang="en-US"/>
          </a:p>
        </p:txBody>
      </p:sp>
      <p:sp>
        <p:nvSpPr>
          <p:cNvPr id="12" name="图片占位符 11"/>
          <p:cNvSpPr>
            <a:spLocks noGrp="1"/>
          </p:cNvSpPr>
          <p:nvPr>
            <p:ph type="pic" sz="quarter" idx="11"/>
          </p:nvPr>
        </p:nvSpPr>
        <p:spPr>
          <a:xfrm>
            <a:off x="4766147" y="3156919"/>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2"/>
          </p:nvPr>
        </p:nvSpPr>
        <p:spPr>
          <a:xfrm>
            <a:off x="3386457" y="4524491"/>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3"/>
          </p:nvPr>
        </p:nvSpPr>
        <p:spPr>
          <a:xfrm>
            <a:off x="8821559" y="4524491"/>
            <a:ext cx="1362059" cy="1366677"/>
          </a:xfrm>
          <a:custGeom>
            <a:avLst/>
            <a:gdLst>
              <a:gd name="connsiteX0" fmla="*/ 0 w 1362236"/>
              <a:gd name="connsiteY0" fmla="*/ 0 h 1366361"/>
              <a:gd name="connsiteX1" fmla="*/ 1362236 w 1362236"/>
              <a:gd name="connsiteY1" fmla="*/ 0 h 1366361"/>
              <a:gd name="connsiteX2" fmla="*/ 1362236 w 1362236"/>
              <a:gd name="connsiteY2" fmla="*/ 1366361 h 1366361"/>
              <a:gd name="connsiteX3" fmla="*/ 0 w 1362236"/>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1362236" h="1366361">
                <a:moveTo>
                  <a:pt x="0" y="0"/>
                </a:moveTo>
                <a:lnTo>
                  <a:pt x="1362236" y="0"/>
                </a:lnTo>
                <a:lnTo>
                  <a:pt x="1362236" y="1366361"/>
                </a:lnTo>
                <a:lnTo>
                  <a:pt x="0" y="1366361"/>
                </a:lnTo>
                <a:close/>
              </a:path>
            </a:pathLst>
          </a:custGeom>
          <a:ln w="12700">
            <a:solidFill>
              <a:schemeClr val="bg1"/>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857675"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162714"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82527"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02341"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34440" y="2293850"/>
            <a:ext cx="2991699" cy="2992781"/>
          </a:xfrm>
          <a:custGeom>
            <a:avLst/>
            <a:gdLst>
              <a:gd name="connsiteX0" fmla="*/ 1496044 w 2992088"/>
              <a:gd name="connsiteY0" fmla="*/ 0 h 2992088"/>
              <a:gd name="connsiteX1" fmla="*/ 2992088 w 2992088"/>
              <a:gd name="connsiteY1" fmla="*/ 1496044 h 2992088"/>
              <a:gd name="connsiteX2" fmla="*/ 1496044 w 2992088"/>
              <a:gd name="connsiteY2" fmla="*/ 2992088 h 2992088"/>
              <a:gd name="connsiteX3" fmla="*/ 0 w 2992088"/>
              <a:gd name="connsiteY3" fmla="*/ 1496044 h 2992088"/>
              <a:gd name="connsiteX4" fmla="*/ 1496044 w 2992088"/>
              <a:gd name="connsiteY4" fmla="*/ 0 h 29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8" h="2992088">
                <a:moveTo>
                  <a:pt x="1496044" y="0"/>
                </a:moveTo>
                <a:cubicBezTo>
                  <a:pt x="2322286" y="0"/>
                  <a:pt x="2992088" y="669802"/>
                  <a:pt x="2992088" y="1496044"/>
                </a:cubicBezTo>
                <a:cubicBezTo>
                  <a:pt x="2992088" y="2322286"/>
                  <a:pt x="2322286" y="2992088"/>
                  <a:pt x="1496044" y="2992088"/>
                </a:cubicBezTo>
                <a:cubicBezTo>
                  <a:pt x="669802" y="2992088"/>
                  <a:pt x="0" y="2322286"/>
                  <a:pt x="0" y="1496044"/>
                </a:cubicBezTo>
                <a:cubicBezTo>
                  <a:pt x="0" y="669802"/>
                  <a:pt x="669802" y="0"/>
                  <a:pt x="149604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93760"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25376"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656991"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9288607"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2026/3/13</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2026/3/13</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70" indent="0">
              <a:buNone/>
              <a:defRPr sz="1900">
                <a:solidFill>
                  <a:schemeClr val="tx1">
                    <a:tint val="75000"/>
                  </a:schemeClr>
                </a:solidFill>
              </a:defRPr>
            </a:lvl2pPr>
            <a:lvl3pPr marL="967740" indent="0">
              <a:buNone/>
              <a:defRPr sz="1700">
                <a:solidFill>
                  <a:schemeClr val="tx1">
                    <a:tint val="75000"/>
                  </a:schemeClr>
                </a:solidFill>
              </a:defRPr>
            </a:lvl3pPr>
            <a:lvl4pPr marL="1451610" indent="0">
              <a:buNone/>
              <a:defRPr sz="1500">
                <a:solidFill>
                  <a:schemeClr val="tx1">
                    <a:tint val="75000"/>
                  </a:schemeClr>
                </a:solidFill>
              </a:defRPr>
            </a:lvl4pPr>
            <a:lvl5pPr marL="1935480" indent="0">
              <a:buNone/>
              <a:defRPr sz="1500">
                <a:solidFill>
                  <a:schemeClr val="tx1">
                    <a:tint val="75000"/>
                  </a:schemeClr>
                </a:solidFill>
              </a:defRPr>
            </a:lvl5pPr>
            <a:lvl6pPr marL="2419350" indent="0">
              <a:buNone/>
              <a:defRPr sz="1500">
                <a:solidFill>
                  <a:schemeClr val="tx1">
                    <a:tint val="75000"/>
                  </a:schemeClr>
                </a:solidFill>
              </a:defRPr>
            </a:lvl6pPr>
            <a:lvl7pPr marL="2902585" indent="0">
              <a:buNone/>
              <a:defRPr sz="1500">
                <a:solidFill>
                  <a:schemeClr val="tx1">
                    <a:tint val="75000"/>
                  </a:schemeClr>
                </a:solidFill>
              </a:defRPr>
            </a:lvl7pPr>
            <a:lvl8pPr marL="3386455" indent="0">
              <a:buNone/>
              <a:defRPr sz="1500">
                <a:solidFill>
                  <a:schemeClr val="tx1">
                    <a:tint val="75000"/>
                  </a:schemeClr>
                </a:solidFill>
              </a:defRPr>
            </a:lvl8pPr>
            <a:lvl9pPr marL="387032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t>2026/3/13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29.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32.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rs.jshrss.jiangsu.gov.cn/inde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hyperlink" Target="https://hrss.suzhou.gov.cn/jsszhrss/zyjsryfwzczl/zyjsryfwzczl.shtml" TargetMode="External"/><Relationship Id="rId4" Type="http://schemas.openxmlformats.org/officeDocument/2006/relationships/hyperlink" Target="https://hrss.suzhou.gov.cn/jsszhrss/zczgtj/zyjsryfwzczl_list.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6955750" cy="156966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a:solidFill>
                  <a:prstClr val="black">
                    <a:lumMod val="75000"/>
                    <a:lumOff val="25000"/>
                  </a:prstClr>
                </a:solidFill>
                <a:ea typeface="微软雅黑" panose="020B0503020204020204" pitchFamily="34" charset="-122"/>
                <a:cs typeface="+mn-ea"/>
                <a:sym typeface="+mn-lt"/>
              </a:rPr>
              <a:t>苏州市工程系列职称申报</a:t>
            </a:r>
            <a:endParaRPr lang="en-US" altLang="zh-CN" sz="4800" b="1" dirty="0">
              <a:solidFill>
                <a:prstClr val="black">
                  <a:lumMod val="75000"/>
                  <a:lumOff val="25000"/>
                </a:prstClr>
              </a:solidFill>
              <a:ea typeface="微软雅黑" panose="020B0503020204020204" pitchFamily="34" charset="-122"/>
              <a:cs typeface="+mn-ea"/>
              <a:sym typeface="+mn-lt"/>
            </a:endParaRPr>
          </a:p>
          <a:p>
            <a:pPr defTabSz="914400">
              <a:defRPr/>
            </a:pPr>
            <a:r>
              <a:rPr lang="zh-CN" altLang="en-US" sz="4800" b="1" dirty="0">
                <a:solidFill>
                  <a:prstClr val="black">
                    <a:lumMod val="75000"/>
                    <a:lumOff val="25000"/>
                  </a:prstClr>
                </a:solidFill>
                <a:ea typeface="微软雅黑" panose="020B0503020204020204" pitchFamily="34" charset="-122"/>
                <a:cs typeface="+mn-ea"/>
                <a:sym typeface="+mn-lt"/>
              </a:rPr>
              <a:t>网上操作指南</a:t>
            </a:r>
            <a:endPar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1011808" y="4404327"/>
            <a:ext cx="3211191" cy="376707"/>
            <a:chOff x="8931239" y="4779393"/>
            <a:chExt cx="3211609" cy="376756"/>
          </a:xfrm>
        </p:grpSpPr>
        <p:sp>
          <p:nvSpPr>
            <p:cNvPr id="6" name="文本框 5"/>
            <p:cNvSpPr txBox="1"/>
            <p:nvPr/>
          </p:nvSpPr>
          <p:spPr>
            <a:xfrm>
              <a:off x="9270999" y="4798494"/>
              <a:ext cx="2871849" cy="338598"/>
            </a:xfrm>
            <a:prstGeom prst="rect">
              <a:avLst/>
            </a:prstGeom>
            <a:noFill/>
          </p:spPr>
          <p:txBody>
            <a:bodyPr wrap="square" rtlCol="0">
              <a:spAutoFit/>
              <a:scene3d>
                <a:camera prst="orthographicFront"/>
                <a:lightRig rig="threePt" dir="t"/>
              </a:scene3d>
              <a:sp3d contourW="12700"/>
            </a:bodyPr>
            <a:lstStyle/>
            <a:p>
              <a:pPr algn="r" defTabSz="914400">
                <a:defRPr/>
              </a:pPr>
              <a:r>
                <a:rPr lang="zh-CN" altLang="en-US" sz="1600" dirty="0">
                  <a:solidFill>
                    <a:prstClr val="black">
                      <a:lumMod val="65000"/>
                      <a:lumOff val="35000"/>
                    </a:prstClr>
                  </a:solidFill>
                  <a:latin typeface="Arial" panose="020B0604020202020204"/>
                  <a:ea typeface="微软雅黑" panose="020B0503020204020204" pitchFamily="34" charset="-122"/>
                  <a:cs typeface="+mn-ea"/>
                  <a:sym typeface="+mn-lt"/>
                </a:rPr>
                <a:t>苏州市专业技术人员服务中心</a:t>
              </a:r>
            </a:p>
          </p:txBody>
        </p:sp>
        <p:sp>
          <p:nvSpPr>
            <p:cNvPr id="7" name="椭圆 6"/>
            <p:cNvSpPr/>
            <p:nvPr/>
          </p:nvSpPr>
          <p:spPr>
            <a:xfrm>
              <a:off x="8931239" y="4779393"/>
              <a:ext cx="376756" cy="376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8"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prstClr val="white"/>
                </a:solidFill>
                <a:latin typeface="Arial" panose="020B0604020202020204"/>
                <a:ea typeface="微软雅黑" panose="020B0503020204020204" pitchFamily="34" charset="-122"/>
                <a:cs typeface="+mn-ea"/>
                <a:sym typeface="+mn-lt"/>
              </a:endParaRPr>
            </a:p>
          </p:txBody>
        </p:sp>
      </p:grpSp>
      <p:sp>
        <p:nvSpPr>
          <p:cNvPr id="10" name="文本框 9"/>
          <p:cNvSpPr txBox="1"/>
          <p:nvPr/>
        </p:nvSpPr>
        <p:spPr>
          <a:xfrm>
            <a:off x="874599" y="1541067"/>
            <a:ext cx="2666114" cy="1015663"/>
          </a:xfrm>
          <a:prstGeom prst="rect">
            <a:avLst/>
          </a:prstGeom>
          <a:noFill/>
        </p:spPr>
        <p:txBody>
          <a:bodyPr wrap="none" rtlCol="0">
            <a:spAutoFit/>
            <a:scene3d>
              <a:camera prst="orthographicFront"/>
              <a:lightRig rig="threePt" dir="t"/>
            </a:scene3d>
            <a:sp3d contourW="12700"/>
          </a:bodyPr>
          <a:lstStyle/>
          <a:p>
            <a:pPr defTabSz="914400">
              <a:defRPr/>
            </a:pPr>
            <a:r>
              <a:rPr lang="en-US" altLang="zh-CN" sz="6000" i="1" dirty="0">
                <a:solidFill>
                  <a:srgbClr val="E93C4F"/>
                </a:solidFill>
                <a:latin typeface="Arial" panose="020B0604020202020204"/>
                <a:ea typeface="微软雅黑" panose="020B0503020204020204" pitchFamily="34" charset="-122"/>
                <a:cs typeface="+mn-ea"/>
                <a:sym typeface="+mn-lt"/>
              </a:rPr>
              <a:t>2026</a:t>
            </a:r>
            <a:r>
              <a:rPr lang="zh-CN" altLang="en-US" sz="6000" i="1" dirty="0">
                <a:solidFill>
                  <a:srgbClr val="E93C4F"/>
                </a:solidFill>
                <a:latin typeface="Arial" panose="020B0604020202020204"/>
                <a:ea typeface="微软雅黑" panose="020B0503020204020204" pitchFamily="34" charset="-122"/>
                <a:cs typeface="+mn-ea"/>
                <a:sym typeface="+mn-lt"/>
              </a:rPr>
              <a:t>年</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1846659"/>
          </a:xfrm>
          <a:prstGeom prst="rect">
            <a:avLst/>
          </a:prstGeom>
          <a:noFill/>
        </p:spPr>
        <p:txBody>
          <a:bodyPr wrap="square" rtlCol="0">
            <a:spAutoFit/>
          </a:bodyPr>
          <a:lstStyle/>
          <a:p>
            <a:r>
              <a:rPr lang="zh-CN" altLang="en-US" dirty="0"/>
              <a:t>⑤</a:t>
            </a:r>
            <a:r>
              <a:rPr lang="zh-CN" altLang="en-US" b="1" dirty="0"/>
              <a:t>所属行政区划：</a:t>
            </a:r>
            <a:r>
              <a:rPr lang="zh-CN" altLang="en-US" dirty="0"/>
              <a:t>申报人员应选择本人</a:t>
            </a:r>
            <a:r>
              <a:rPr lang="zh-CN" altLang="en-US" dirty="0">
                <a:solidFill>
                  <a:srgbClr val="FF0000"/>
                </a:solidFill>
              </a:rPr>
              <a:t>社保归属地所在区县</a:t>
            </a:r>
            <a:r>
              <a:rPr lang="zh-CN" altLang="en-US" dirty="0"/>
              <a:t>，各评委会如有特殊要求的按评委会要求选择。（如评委会已开放申报但系统提示</a:t>
            </a:r>
            <a:r>
              <a:rPr lang="zh-CN" altLang="en-US" dirty="0">
                <a:solidFill>
                  <a:srgbClr val="FF0000"/>
                </a:solidFill>
              </a:rPr>
              <a:t>未查到相关的评委会</a:t>
            </a:r>
            <a:r>
              <a:rPr lang="zh-CN" altLang="en-US" dirty="0"/>
              <a:t>，可尝试所属行政区划统一选择</a:t>
            </a:r>
            <a:r>
              <a:rPr lang="zh-CN" altLang="en-US" dirty="0">
                <a:solidFill>
                  <a:srgbClr val="FF0000"/>
                </a:solidFill>
              </a:rPr>
              <a:t>苏州市本级</a:t>
            </a:r>
            <a:r>
              <a:rPr lang="zh-CN" altLang="en-US" dirty="0"/>
              <a:t>）</a:t>
            </a:r>
            <a:endParaRPr lang="en-US" altLang="zh-CN" dirty="0"/>
          </a:p>
          <a:p>
            <a:endParaRPr lang="en-US" altLang="zh-CN" dirty="0"/>
          </a:p>
          <a:p>
            <a:endParaRPr lang="en-US" altLang="zh-CN" dirty="0"/>
          </a:p>
          <a:p>
            <a:endParaRPr lang="zh-CN" altLang="en-US" dirty="0"/>
          </a:p>
        </p:txBody>
      </p:sp>
      <p:pic>
        <p:nvPicPr>
          <p:cNvPr id="3" name="图片 2"/>
          <p:cNvPicPr>
            <a:picLocks noChangeAspect="1"/>
          </p:cNvPicPr>
          <p:nvPr/>
        </p:nvPicPr>
        <p:blipFill>
          <a:blip r:embed="rId4"/>
          <a:stretch>
            <a:fillRect/>
          </a:stretch>
        </p:blipFill>
        <p:spPr>
          <a:xfrm>
            <a:off x="4222998" y="3573810"/>
            <a:ext cx="4032448" cy="2925738"/>
          </a:xfrm>
          <a:prstGeom prst="rect">
            <a:avLst/>
          </a:prstGeom>
        </p:spPr>
      </p:pic>
      <p:sp>
        <p:nvSpPr>
          <p:cNvPr id="4" name="矩形 3"/>
          <p:cNvSpPr/>
          <p:nvPr/>
        </p:nvSpPr>
        <p:spPr>
          <a:xfrm>
            <a:off x="2422798" y="2271425"/>
            <a:ext cx="8280920" cy="1261884"/>
          </a:xfrm>
          <a:prstGeom prst="rect">
            <a:avLst/>
          </a:prstGeom>
        </p:spPr>
        <p:txBody>
          <a:bodyPr wrap="square">
            <a:spAutoFit/>
          </a:bodyPr>
          <a:lstStyle/>
          <a:p>
            <a:r>
              <a:rPr lang="zh-CN" altLang="en-US" dirty="0"/>
              <a:t>例：申报生物医药工程、区块链、集成电路、工业互联网工程高中初级、</a:t>
            </a:r>
            <a:endParaRPr lang="en-US" altLang="zh-CN" dirty="0"/>
          </a:p>
          <a:p>
            <a:r>
              <a:rPr lang="zh-CN" altLang="en-US" dirty="0"/>
              <a:t>交通工程、生态环境工程、生物医药工程、冶金工程、纺织工程、航空航天装备工程中初级职称</a:t>
            </a:r>
            <a:endParaRPr lang="en-US" altLang="zh-CN" dirty="0"/>
          </a:p>
          <a:p>
            <a:r>
              <a:rPr lang="zh-CN" altLang="en-US" dirty="0"/>
              <a:t>所属行政区划应选择 </a:t>
            </a:r>
            <a:r>
              <a:rPr lang="zh-CN" altLang="en-US" dirty="0">
                <a:solidFill>
                  <a:srgbClr val="FF0000"/>
                </a:solidFill>
              </a:rPr>
              <a:t>苏州市本级</a:t>
            </a:r>
            <a:endParaRPr lang="en-US" altLang="zh-C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4478149"/>
          </a:xfrm>
          <a:prstGeom prst="rect">
            <a:avLst/>
          </a:prstGeom>
          <a:noFill/>
        </p:spPr>
        <p:txBody>
          <a:bodyPr wrap="square" rtlCol="0">
            <a:spAutoFit/>
          </a:bodyPr>
          <a:lstStyle/>
          <a:p>
            <a:r>
              <a:rPr lang="zh-CN" altLang="en-US" dirty="0"/>
              <a:t>⑥</a:t>
            </a:r>
            <a:r>
              <a:rPr lang="zh-CN" altLang="en-US" b="1" dirty="0"/>
              <a:t>现任专业技术职务（现职称）：</a:t>
            </a:r>
            <a:r>
              <a:rPr lang="zh-CN" altLang="en-US" dirty="0"/>
              <a:t>请下拉选择本人现职称（最高等级），没有请填写“无”</a:t>
            </a:r>
            <a:endParaRPr lang="en-US" altLang="zh-CN" dirty="0"/>
          </a:p>
          <a:p>
            <a:r>
              <a:rPr lang="zh-CN" altLang="en-US" b="1" dirty="0"/>
              <a:t>    现任专业技术职务聘用时间：</a:t>
            </a:r>
            <a:r>
              <a:rPr lang="zh-CN" altLang="en-US" dirty="0"/>
              <a:t>请按照实际情况选择； </a:t>
            </a:r>
            <a:endParaRPr lang="en-US" altLang="zh-CN" dirty="0"/>
          </a:p>
          <a:p>
            <a:r>
              <a:rPr lang="zh-CN" altLang="en-US" b="1" dirty="0"/>
              <a:t>    专业技术工作年限：</a:t>
            </a:r>
            <a:r>
              <a:rPr lang="zh-CN" altLang="en-US" dirty="0"/>
              <a:t>请按照实际情况填写。</a:t>
            </a:r>
            <a:endParaRPr lang="en-US" altLang="zh-CN" dirty="0"/>
          </a:p>
          <a:p>
            <a:r>
              <a:rPr lang="zh-CN" altLang="en-US" dirty="0"/>
              <a:t>⑦</a:t>
            </a:r>
            <a:r>
              <a:rPr lang="zh-CN" altLang="en-US" b="1" dirty="0"/>
              <a:t>现从事专业：</a:t>
            </a:r>
            <a:r>
              <a:rPr lang="zh-CN" altLang="en-US" dirty="0"/>
              <a:t>单选下拉选择框，支持录入汉字模糊查询，请按照实际情况选择。</a:t>
            </a:r>
            <a:endParaRPr lang="en-US" altLang="zh-CN" dirty="0"/>
          </a:p>
          <a:p>
            <a:r>
              <a:rPr lang="zh-CN" altLang="en-US" dirty="0"/>
              <a:t>（例：工程→建设工程→工程设计→建筑设计）。 </a:t>
            </a:r>
            <a:endParaRPr lang="en-US" altLang="zh-CN" dirty="0"/>
          </a:p>
          <a:p>
            <a:r>
              <a:rPr lang="zh-CN" altLang="en-US" dirty="0"/>
              <a:t>⑧</a:t>
            </a:r>
            <a:r>
              <a:rPr lang="zh-CN" altLang="en-US" b="1" dirty="0"/>
              <a:t>参加工作日期：</a:t>
            </a:r>
            <a:r>
              <a:rPr lang="zh-CN" altLang="en-US" dirty="0"/>
              <a:t>日期选择，请按照实际情况选择； </a:t>
            </a:r>
            <a:endParaRPr lang="en-US" altLang="zh-CN" dirty="0"/>
          </a:p>
          <a:p>
            <a:r>
              <a:rPr lang="zh-CN" altLang="en-US" b="1" dirty="0"/>
              <a:t>   参保单位：</a:t>
            </a:r>
            <a:r>
              <a:rPr lang="zh-CN" altLang="en-US" dirty="0"/>
              <a:t>自动获取无须填写（如果出现已参保未显示的情况，请先与工作单位联系确认您在江苏省内的参保缴费信息），未在江苏省内参保人员无法获取。</a:t>
            </a:r>
            <a:endParaRPr lang="en-US" altLang="zh-CN" dirty="0"/>
          </a:p>
          <a:p>
            <a:r>
              <a:rPr lang="zh-CN" altLang="en-US" dirty="0"/>
              <a:t>⑨</a:t>
            </a:r>
            <a:r>
              <a:rPr lang="zh-CN" altLang="en-US" b="1" dirty="0"/>
              <a:t>工作单位性质：</a:t>
            </a:r>
            <a:r>
              <a:rPr lang="zh-CN" altLang="en-US" dirty="0"/>
              <a:t>请选择工作单位的性质（企业单位、事业单位、社会团体、 个体经济组织、自由职业者）。</a:t>
            </a:r>
            <a:endParaRPr lang="en-US" altLang="zh-CN" dirty="0"/>
          </a:p>
          <a:p>
            <a:r>
              <a:rPr lang="zh-CN" altLang="en-US" dirty="0"/>
              <a:t>⑩</a:t>
            </a:r>
            <a:r>
              <a:rPr lang="zh-CN" altLang="en-US" b="1" dirty="0"/>
              <a:t>实际工作单位是否在江苏参保：</a:t>
            </a:r>
            <a:r>
              <a:rPr lang="zh-CN" altLang="en-US" dirty="0"/>
              <a:t>请按照</a:t>
            </a:r>
            <a:r>
              <a:rPr lang="zh-CN" altLang="en-US" dirty="0">
                <a:solidFill>
                  <a:srgbClr val="FF0000"/>
                </a:solidFill>
              </a:rPr>
              <a:t>社保缴纳单位</a:t>
            </a:r>
            <a:r>
              <a:rPr lang="zh-CN" altLang="en-US" dirty="0"/>
              <a:t>填写，选择“</a:t>
            </a:r>
            <a:r>
              <a:rPr lang="zh-CN" altLang="en-US" dirty="0">
                <a:solidFill>
                  <a:srgbClr val="FF0000"/>
                </a:solidFill>
              </a:rPr>
              <a:t>是</a:t>
            </a:r>
            <a:r>
              <a:rPr lang="zh-CN" altLang="en-US" dirty="0"/>
              <a:t>”；</a:t>
            </a:r>
            <a:endParaRPr lang="en-US" altLang="zh-CN" dirty="0"/>
          </a:p>
          <a:p>
            <a:r>
              <a:rPr lang="zh-CN" altLang="en-US" b="1" dirty="0"/>
              <a:t>   工作单位：</a:t>
            </a:r>
            <a:r>
              <a:rPr lang="zh-CN" altLang="en-US" dirty="0"/>
              <a:t>请输入</a:t>
            </a:r>
            <a:r>
              <a:rPr lang="zh-CN" altLang="en-US" dirty="0">
                <a:solidFill>
                  <a:srgbClr val="FF0000"/>
                </a:solidFill>
              </a:rPr>
              <a:t>社保缴纳单位</a:t>
            </a:r>
            <a:r>
              <a:rPr lang="zh-CN" altLang="en-US" dirty="0"/>
              <a:t>全称、单位统一社会信用代码或者单位编号后点击</a:t>
            </a:r>
            <a:r>
              <a:rPr lang="zh-CN" altLang="en-US" dirty="0">
                <a:solidFill>
                  <a:srgbClr val="FF0000"/>
                </a:solidFill>
              </a:rPr>
              <a:t>“放大镜”</a:t>
            </a:r>
            <a:r>
              <a:rPr lang="zh-CN" altLang="en-US" dirty="0"/>
              <a:t> 图标进行查询后在弹出界面点击</a:t>
            </a:r>
            <a:r>
              <a:rPr lang="zh-CN" altLang="en-US" dirty="0">
                <a:solidFill>
                  <a:srgbClr val="FF0000"/>
                </a:solidFill>
              </a:rPr>
              <a:t>“选择”</a:t>
            </a:r>
            <a:r>
              <a:rPr lang="zh-CN" altLang="en-US" dirty="0"/>
              <a:t>按钮选择对应信息。</a:t>
            </a:r>
            <a:endParaRPr lang="en-US" altLang="zh-CN" dirty="0"/>
          </a:p>
          <a:p>
            <a:r>
              <a:rPr lang="en-US" altLang="zh-CN" dirty="0"/>
              <a:t>⑪</a:t>
            </a:r>
            <a:r>
              <a:rPr lang="zh-CN" altLang="en-US" b="1" dirty="0"/>
              <a:t>行政主管部门：</a:t>
            </a:r>
            <a:r>
              <a:rPr lang="zh-CN" altLang="en-US" dirty="0"/>
              <a:t>企业申报人员一般选择</a:t>
            </a:r>
            <a:r>
              <a:rPr lang="zh-CN" altLang="en-US" dirty="0">
                <a:solidFill>
                  <a:srgbClr val="FF0000"/>
                </a:solidFill>
              </a:rPr>
              <a:t>“无”</a:t>
            </a:r>
            <a:r>
              <a:rPr lang="zh-CN" altLang="en-US" dirty="0"/>
              <a:t>。事业单位人员请选择相应的行政主管部门（如下拉框没有也请选择</a:t>
            </a:r>
            <a:r>
              <a:rPr lang="zh-CN" altLang="en-US" dirty="0">
                <a:solidFill>
                  <a:srgbClr val="FF0000"/>
                </a:solidFill>
              </a:rPr>
              <a:t>“无”</a:t>
            </a:r>
            <a:r>
              <a:rPr lang="zh-CN" altLang="en-US" dirty="0"/>
              <a:t>）。</a:t>
            </a:r>
            <a:endParaRPr lang="en-US" altLang="zh-CN" b="1" dirty="0"/>
          </a:p>
        </p:txBody>
      </p:sp>
      <p:sp>
        <p:nvSpPr>
          <p:cNvPr id="4" name="矩形 3"/>
          <p:cNvSpPr/>
          <p:nvPr/>
        </p:nvSpPr>
        <p:spPr>
          <a:xfrm>
            <a:off x="1486694" y="5387663"/>
            <a:ext cx="9361040" cy="769441"/>
          </a:xfrm>
          <a:prstGeom prst="rect">
            <a:avLst/>
          </a:prstGeom>
        </p:spPr>
        <p:txBody>
          <a:bodyPr wrap="square">
            <a:spAutoFit/>
          </a:bodyPr>
          <a:lstStyle/>
          <a:p>
            <a:pPr indent="304800" algn="just">
              <a:lnSpc>
                <a:spcPct val="110000"/>
              </a:lnSpc>
              <a:spcAft>
                <a:spcPts val="0"/>
              </a:spcAft>
            </a:pPr>
            <a:r>
              <a:rPr lang="zh-CN" altLang="zh-CN" sz="2000" dirty="0">
                <a:latin typeface="Times New Roman" panose="02020603050405020304" pitchFamily="18" charset="0"/>
                <a:ea typeface="宋体" panose="02010600030101010101" pitchFamily="2" charset="-122"/>
              </a:rPr>
              <a:t>劳务派遣人员应</a:t>
            </a:r>
            <a:r>
              <a:rPr lang="zh-CN" altLang="en-US" sz="2000" dirty="0">
                <a:latin typeface="Times New Roman" panose="02020603050405020304" pitchFamily="18" charset="0"/>
                <a:ea typeface="宋体" panose="02010600030101010101" pitchFamily="2" charset="-122"/>
              </a:rPr>
              <a:t>在其他材料</a:t>
            </a:r>
            <a:r>
              <a:rPr lang="zh-CN" altLang="zh-CN" sz="2000" dirty="0">
                <a:latin typeface="Times New Roman" panose="02020603050405020304" pitchFamily="18" charset="0"/>
                <a:ea typeface="宋体" panose="02010600030101010101" pitchFamily="2" charset="-122"/>
              </a:rPr>
              <a:t>提供实际工作单位与劳务公司签订的《服务协议》及本人与劳务公司签订的《劳务派遣合同》，并</a:t>
            </a:r>
            <a:r>
              <a:rPr lang="zh-CN" altLang="en-US" sz="2000" dirty="0">
                <a:latin typeface="Times New Roman" panose="02020603050405020304" pitchFamily="18" charset="0"/>
                <a:ea typeface="宋体" panose="02010600030101010101" pitchFamily="2" charset="-122"/>
              </a:rPr>
              <a:t>以</a:t>
            </a:r>
            <a:r>
              <a:rPr lang="zh-CN" altLang="zh-CN" sz="2000" dirty="0">
                <a:solidFill>
                  <a:srgbClr val="FF0000"/>
                </a:solidFill>
                <a:latin typeface="Times New Roman" panose="02020603050405020304" pitchFamily="18" charset="0"/>
                <a:ea typeface="宋体" panose="02010600030101010101" pitchFamily="2" charset="-122"/>
              </a:rPr>
              <a:t>社保缴费单位</a:t>
            </a:r>
            <a:r>
              <a:rPr lang="zh-CN" altLang="zh-CN" sz="2000" dirty="0">
                <a:latin typeface="Times New Roman" panose="02020603050405020304" pitchFamily="18" charset="0"/>
                <a:ea typeface="宋体" panose="02010600030101010101" pitchFamily="2" charset="-122"/>
              </a:rPr>
              <a:t>申报职称。</a:t>
            </a:r>
            <a:endParaRPr lang="zh-CN" altLang="zh-CN" sz="1400" dirty="0">
              <a:effectLst/>
              <a:latin typeface="Times New Roman" panose="02020603050405020304" pitchFamily="18" charset="0"/>
              <a:ea typeface="宋体" panose="02010600030101010101" pitchFamily="2" charset="-122"/>
            </a:endParaRPr>
          </a:p>
        </p:txBody>
      </p:sp>
      <p:sp>
        <p:nvSpPr>
          <p:cNvPr id="5" name="i$liḋe-Freeform: Shape 29"/>
          <p:cNvSpPr/>
          <p:nvPr/>
        </p:nvSpPr>
        <p:spPr bwMode="auto">
          <a:xfrm>
            <a:off x="1106243" y="5628547"/>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6" name="i$liḋe-Circle: Hollow 31"/>
          <p:cNvSpPr/>
          <p:nvPr/>
        </p:nvSpPr>
        <p:spPr>
          <a:xfrm>
            <a:off x="899347" y="5456081"/>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990750" y="1485578"/>
            <a:ext cx="8543925" cy="4572000"/>
          </a:xfrm>
          <a:prstGeom prst="rect">
            <a:avLst/>
          </a:prstGeom>
        </p:spPr>
      </p:pic>
      <p:sp>
        <p:nvSpPr>
          <p:cNvPr id="5" name="文本框 4"/>
          <p:cNvSpPr txBox="1"/>
          <p:nvPr/>
        </p:nvSpPr>
        <p:spPr>
          <a:xfrm>
            <a:off x="3963616" y="405458"/>
            <a:ext cx="428835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三、申报基本信息填写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申报级别：</a:t>
            </a:r>
            <a:r>
              <a:rPr lang="zh-CN" altLang="en-US" dirty="0"/>
              <a:t>请按照实际需要申报的职称级别选择。</a:t>
            </a:r>
            <a:endParaRPr lang="en-US" altLang="zh-CN" dirty="0"/>
          </a:p>
          <a:p>
            <a:r>
              <a:rPr lang="zh-CN" altLang="en-US" dirty="0"/>
              <a:t>②</a:t>
            </a:r>
            <a:r>
              <a:rPr lang="zh-CN" altLang="en-US" b="1" dirty="0"/>
              <a:t>申报专业：</a:t>
            </a:r>
            <a:r>
              <a:rPr lang="zh-CN" altLang="en-US" dirty="0">
                <a:solidFill>
                  <a:srgbClr val="FF0000"/>
                </a:solidFill>
              </a:rPr>
              <a:t>申报专业应与申报人现从事专业保持一致，</a:t>
            </a:r>
            <a:r>
              <a:rPr lang="zh-CN" altLang="en-US" dirty="0"/>
              <a:t>请下拉选择专业的最后一级子节点（例：工程→建设工程 →工程设计→建筑设计）。</a:t>
            </a:r>
            <a:endParaRPr lang="en-US" altLang="zh-CN" dirty="0"/>
          </a:p>
          <a:p>
            <a:r>
              <a:rPr lang="zh-CN" altLang="en-US" dirty="0"/>
              <a:t>③</a:t>
            </a:r>
            <a:r>
              <a:rPr lang="zh-CN" altLang="en-US" b="1" dirty="0"/>
              <a:t>申报资格名称：</a:t>
            </a:r>
            <a:r>
              <a:rPr lang="zh-CN" altLang="en-US" dirty="0"/>
              <a:t>无须填写，根据申报级别和申报专业自动填充申报资格名称。</a:t>
            </a:r>
            <a:endParaRPr lang="en-US" altLang="zh-CN" dirty="0"/>
          </a:p>
          <a:p>
            <a:r>
              <a:rPr lang="zh-CN" altLang="en-US" dirty="0"/>
              <a:t>④</a:t>
            </a:r>
            <a:r>
              <a:rPr lang="zh-CN" altLang="en-US" b="1" dirty="0"/>
              <a:t>申报评委会：</a:t>
            </a:r>
            <a:r>
              <a:rPr lang="zh-CN" altLang="en-US" dirty="0"/>
              <a:t>无须填写，根据所属行政区划、申报级别、申报专业展示符合条件的评委 会供选择，如果提示</a:t>
            </a:r>
            <a:r>
              <a:rPr lang="zh-CN" altLang="en-US" dirty="0">
                <a:solidFill>
                  <a:srgbClr val="FF0000"/>
                </a:solidFill>
              </a:rPr>
              <a:t>“未查到相关的评委会，请确认选择的行政区划、级别、专业</a:t>
            </a:r>
            <a:r>
              <a:rPr lang="en-US" altLang="zh-CN" dirty="0">
                <a:solidFill>
                  <a:srgbClr val="FF0000"/>
                </a:solidFill>
              </a:rPr>
              <a:t>!” </a:t>
            </a:r>
            <a:r>
              <a:rPr lang="zh-CN" altLang="en-US" dirty="0"/>
              <a:t>请使用</a:t>
            </a:r>
            <a:r>
              <a:rPr lang="zh-CN" altLang="en-US" dirty="0">
                <a:solidFill>
                  <a:srgbClr val="FF0000"/>
                </a:solidFill>
              </a:rPr>
              <a:t>评委会信息查询</a:t>
            </a:r>
            <a:r>
              <a:rPr lang="zh-CN" altLang="en-US" dirty="0"/>
              <a:t>功能确认您所要申报地区的评委会是否开放申报中，未开放请联系评委会咨询。 </a:t>
            </a:r>
            <a:endParaRPr lang="en-US" altLang="zh-CN" dirty="0"/>
          </a:p>
          <a:p>
            <a:r>
              <a:rPr lang="zh-CN" altLang="en-US" dirty="0"/>
              <a:t>⑤</a:t>
            </a:r>
            <a:r>
              <a:rPr lang="zh-CN" altLang="en-US" b="1" dirty="0"/>
              <a:t>申报类型：</a:t>
            </a:r>
            <a:r>
              <a:rPr lang="zh-CN" altLang="en-US" dirty="0"/>
              <a:t>选择正常申报或破格申报。选择破格申报需要在</a:t>
            </a:r>
            <a:r>
              <a:rPr lang="zh-CN" altLang="en-US" dirty="0">
                <a:solidFill>
                  <a:srgbClr val="FF0000"/>
                </a:solidFill>
              </a:rPr>
              <a:t>破格申报材料</a:t>
            </a:r>
            <a:r>
              <a:rPr lang="zh-CN" altLang="en-US" dirty="0"/>
              <a:t>上传对应的材料。</a:t>
            </a:r>
            <a:endParaRPr lang="en-US" altLang="zh-CN" dirty="0"/>
          </a:p>
          <a:p>
            <a:r>
              <a:rPr lang="zh-CN" altLang="en-US" dirty="0"/>
              <a:t>⑥</a:t>
            </a:r>
            <a:r>
              <a:rPr lang="zh-CN" altLang="en-US" b="1" dirty="0"/>
              <a:t>申报点名称、申报点地址、固定电话、电子邮箱：</a:t>
            </a:r>
            <a:r>
              <a:rPr lang="zh-CN" altLang="en-US" dirty="0"/>
              <a:t>无须填写，选择评委会后自动填充 相应信息。</a:t>
            </a:r>
          </a:p>
        </p:txBody>
      </p:sp>
      <p:sp>
        <p:nvSpPr>
          <p:cNvPr id="4" name="矩形 3"/>
          <p:cNvSpPr/>
          <p:nvPr/>
        </p:nvSpPr>
        <p:spPr>
          <a:xfrm>
            <a:off x="3245138" y="4659957"/>
            <a:ext cx="6092825" cy="677108"/>
          </a:xfrm>
          <a:prstGeom prst="rect">
            <a:avLst/>
          </a:prstGeom>
        </p:spPr>
        <p:txBody>
          <a:bodyPr>
            <a:spAutoFit/>
          </a:bodyPr>
          <a:lstStyle/>
          <a:p>
            <a:r>
              <a:rPr lang="zh-CN" altLang="en-US" dirty="0"/>
              <a:t>基本信息填写完成后点击暂存，进入下一阶段信息的填写和材料的上传。 </a:t>
            </a:r>
          </a:p>
        </p:txBody>
      </p:sp>
      <p:sp>
        <p:nvSpPr>
          <p:cNvPr id="6" name="i$liḋe-Freeform: Shape 29"/>
          <p:cNvSpPr/>
          <p:nvPr/>
        </p:nvSpPr>
        <p:spPr bwMode="auto">
          <a:xfrm>
            <a:off x="2629694" y="4894088"/>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2422798" y="4721622"/>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pic>
        <p:nvPicPr>
          <p:cNvPr id="8" name="图片 7"/>
          <p:cNvPicPr>
            <a:picLocks noChangeAspect="1"/>
          </p:cNvPicPr>
          <p:nvPr/>
        </p:nvPicPr>
        <p:blipFill>
          <a:blip r:embed="rId4"/>
          <a:stretch>
            <a:fillRect/>
          </a:stretch>
        </p:blipFill>
        <p:spPr>
          <a:xfrm>
            <a:off x="3265779" y="5486522"/>
            <a:ext cx="5153025" cy="1000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5"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四、学历学位信息</a:t>
            </a:r>
          </a:p>
        </p:txBody>
      </p:sp>
      <p:pic>
        <p:nvPicPr>
          <p:cNvPr id="6" name="图片 5"/>
          <p:cNvPicPr>
            <a:picLocks noChangeAspect="1"/>
          </p:cNvPicPr>
          <p:nvPr/>
        </p:nvPicPr>
        <p:blipFill>
          <a:blip r:embed="rId4"/>
          <a:stretch>
            <a:fillRect/>
          </a:stretch>
        </p:blipFill>
        <p:spPr>
          <a:xfrm>
            <a:off x="309093" y="3285778"/>
            <a:ext cx="11881320" cy="2654497"/>
          </a:xfrm>
          <a:prstGeom prst="rect">
            <a:avLst/>
          </a:prstGeom>
        </p:spPr>
      </p:pic>
      <p:sp>
        <p:nvSpPr>
          <p:cNvPr id="7" name="矩形 6"/>
          <p:cNvSpPr/>
          <p:nvPr/>
        </p:nvSpPr>
        <p:spPr>
          <a:xfrm>
            <a:off x="1486694" y="1269554"/>
            <a:ext cx="9577064" cy="1554272"/>
          </a:xfrm>
          <a:prstGeom prst="rect">
            <a:avLst/>
          </a:prstGeom>
        </p:spPr>
        <p:txBody>
          <a:bodyPr wrap="square">
            <a:spAutoFit/>
          </a:bodyPr>
          <a:lstStyle/>
          <a:p>
            <a:pPr marL="457200" indent="-457200">
              <a:buAutoNum type="arabicPeriod"/>
            </a:pPr>
            <a:r>
              <a:rPr lang="zh-CN" altLang="en-US" dirty="0"/>
              <a:t>点击</a:t>
            </a:r>
            <a:r>
              <a:rPr lang="zh-CN" altLang="en-US" dirty="0">
                <a:solidFill>
                  <a:srgbClr val="FF0000"/>
                </a:solidFill>
              </a:rPr>
              <a:t>自动获取</a:t>
            </a:r>
            <a:r>
              <a:rPr lang="zh-CN" altLang="en-US" dirty="0"/>
              <a:t>，系统一般可自动获取教育部全日制学历（学位）信息； </a:t>
            </a:r>
            <a:endParaRPr lang="en-US" altLang="zh-CN" dirty="0"/>
          </a:p>
          <a:p>
            <a:pPr marL="457200" indent="-457200">
              <a:buAutoNum type="arabicPeriod"/>
            </a:pPr>
            <a:r>
              <a:rPr lang="zh-CN" altLang="en-US" dirty="0"/>
              <a:t>如系统未获取到相关学历，需手动点击</a:t>
            </a:r>
            <a:r>
              <a:rPr lang="zh-CN" altLang="en-US" dirty="0">
                <a:solidFill>
                  <a:srgbClr val="FF0000"/>
                </a:solidFill>
              </a:rPr>
              <a:t>添加</a:t>
            </a:r>
            <a:r>
              <a:rPr lang="zh-CN" altLang="en-US" dirty="0"/>
              <a:t>，提供学历（学位）信息的学信网电子注册备案表或学历（学位）认证报告； </a:t>
            </a:r>
            <a:endParaRPr lang="en-US" altLang="zh-CN" dirty="0"/>
          </a:p>
          <a:p>
            <a:pPr marL="457200" indent="-457200">
              <a:buAutoNum type="arabicPeriod"/>
            </a:pPr>
            <a:r>
              <a:rPr lang="zh-CN" altLang="en-US" dirty="0"/>
              <a:t>党校、部队院校和技工院校等无法提供学历（学位）认证报告的，须提供毕业生登记表等相关证明材料。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42879" y="4054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专业技术资格（职业资格）</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4"/>
          <a:stretch>
            <a:fillRect/>
          </a:stretch>
        </p:blipFill>
        <p:spPr>
          <a:xfrm>
            <a:off x="1236042" y="2709714"/>
            <a:ext cx="9790336" cy="3584238"/>
          </a:xfrm>
          <a:prstGeom prst="rect">
            <a:avLst/>
          </a:prstGeom>
        </p:spPr>
      </p:pic>
      <p:sp>
        <p:nvSpPr>
          <p:cNvPr id="3" name="矩形 2"/>
          <p:cNvSpPr/>
          <p:nvPr/>
        </p:nvSpPr>
        <p:spPr>
          <a:xfrm>
            <a:off x="1558702" y="1077747"/>
            <a:ext cx="9145016" cy="1261884"/>
          </a:xfrm>
          <a:prstGeom prst="rect">
            <a:avLst/>
          </a:prstGeom>
        </p:spPr>
        <p:txBody>
          <a:bodyPr wrap="square">
            <a:spAutoFit/>
          </a:bodyPr>
          <a:lstStyle/>
          <a:p>
            <a:r>
              <a:rPr lang="zh-CN" altLang="en-US" dirty="0"/>
              <a:t>①系统自动获取申报人已收录的专业技术资格（现职称），如未获取到，请点击“</a:t>
            </a:r>
            <a:r>
              <a:rPr lang="zh-CN" altLang="en-US" dirty="0">
                <a:solidFill>
                  <a:srgbClr val="FF0000"/>
                </a:solidFill>
              </a:rPr>
              <a:t>添加”</a:t>
            </a:r>
            <a:r>
              <a:rPr lang="zh-CN" altLang="en-US" dirty="0"/>
              <a:t>，填写相关信息。</a:t>
            </a:r>
            <a:endParaRPr lang="en-US" altLang="zh-CN" dirty="0"/>
          </a:p>
          <a:p>
            <a:r>
              <a:rPr lang="zh-CN" altLang="en-US" dirty="0"/>
              <a:t>②按实际情况添加行业准入资格、职业资格情况和职业技能等级。</a:t>
            </a:r>
            <a:r>
              <a:rPr lang="zh-CN" altLang="en-US" dirty="0">
                <a:solidFill>
                  <a:srgbClr val="FF0000"/>
                </a:solidFill>
              </a:rPr>
              <a:t>（所从事专业技术岗位国家有执业资格准入要求的，须取得相应的执业资格并添加到此处）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4966" y="223285"/>
            <a:ext cx="4288353" cy="1569660"/>
          </a:xfrm>
          <a:prstGeom prst="rect">
            <a:avLst/>
          </a:prstGeom>
          <a:noFill/>
        </p:spPr>
        <p:txBody>
          <a:bodyPr wrap="none" rtlCol="0">
            <a:spAutoFit/>
            <a:scene3d>
              <a:camera prst="orthographicFront"/>
              <a:lightRig rig="threePt" dir="t"/>
            </a:scene3d>
            <a:sp3d contourW="12700"/>
          </a:bodyPr>
          <a:lstStyle/>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参加学术团体情况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七、</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社会兼职情况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八、</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奖惩情况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3" name="矩形 2"/>
          <p:cNvSpPr/>
          <p:nvPr/>
        </p:nvSpPr>
        <p:spPr>
          <a:xfrm>
            <a:off x="1702718" y="1792945"/>
            <a:ext cx="9793088" cy="1261884"/>
          </a:xfrm>
          <a:prstGeom prst="rect">
            <a:avLst/>
          </a:prstGeom>
        </p:spPr>
        <p:txBody>
          <a:bodyPr wrap="square">
            <a:spAutoFit/>
          </a:bodyPr>
          <a:lstStyle/>
          <a:p>
            <a:r>
              <a:rPr lang="zh-CN" altLang="en-US" dirty="0"/>
              <a:t>按实际情况填写，</a:t>
            </a:r>
            <a:r>
              <a:rPr lang="zh-CN" altLang="en-US" dirty="0">
                <a:solidFill>
                  <a:srgbClr val="FF0000"/>
                </a:solidFill>
              </a:rPr>
              <a:t>非必填项。</a:t>
            </a:r>
            <a:endParaRPr lang="en-US" altLang="zh-CN" dirty="0">
              <a:solidFill>
                <a:srgbClr val="FF0000"/>
              </a:solidFill>
            </a:endParaRPr>
          </a:p>
          <a:p>
            <a:r>
              <a:rPr lang="zh-CN" altLang="en-US" dirty="0"/>
              <a:t>如需上传奖惩情况，申报人点击</a:t>
            </a:r>
            <a:r>
              <a:rPr lang="zh-CN" altLang="en-US" dirty="0">
                <a:solidFill>
                  <a:srgbClr val="FF0000"/>
                </a:solidFill>
              </a:rPr>
              <a:t>“添加”</a:t>
            </a:r>
            <a:r>
              <a:rPr lang="zh-CN" altLang="en-US" dirty="0"/>
              <a:t>按钮后录入奖励类型、奖励名称、获奖时间、授予部门、奖励等级后，点击</a:t>
            </a:r>
            <a:r>
              <a:rPr lang="zh-CN" altLang="en-US" dirty="0">
                <a:solidFill>
                  <a:srgbClr val="FF0000"/>
                </a:solidFill>
              </a:rPr>
              <a:t>“保存”</a:t>
            </a:r>
            <a:r>
              <a:rPr lang="zh-CN" altLang="en-US" dirty="0"/>
              <a:t>按钮，点击 </a:t>
            </a:r>
            <a:r>
              <a:rPr lang="zh-CN" altLang="en-US" dirty="0">
                <a:solidFill>
                  <a:srgbClr val="FF0000"/>
                </a:solidFill>
              </a:rPr>
              <a:t>“材料上传”</a:t>
            </a:r>
            <a:r>
              <a:rPr lang="zh-CN" altLang="en-US" dirty="0"/>
              <a:t>上传对应的佐证材料（只支持 </a:t>
            </a:r>
            <a:r>
              <a:rPr lang="en-US" altLang="zh-CN" dirty="0"/>
              <a:t>PDF </a:t>
            </a:r>
            <a:r>
              <a:rPr lang="zh-CN" altLang="en-US" dirty="0"/>
              <a:t>文件，大小建议不超过 </a:t>
            </a:r>
            <a:r>
              <a:rPr lang="en-US" altLang="zh-CN" dirty="0"/>
              <a:t>20M</a:t>
            </a:r>
            <a:r>
              <a:rPr lang="zh-CN" altLang="en-US" dirty="0"/>
              <a:t>）。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838622" y="3141762"/>
            <a:ext cx="11189355" cy="2645271"/>
          </a:xfrm>
          <a:prstGeom prst="rect">
            <a:avLst/>
          </a:prstGeom>
        </p:spPr>
      </p:pic>
      <p:sp>
        <p:nvSpPr>
          <p:cNvPr id="4" name="矩形 3"/>
          <p:cNvSpPr/>
          <p:nvPr/>
        </p:nvSpPr>
        <p:spPr>
          <a:xfrm>
            <a:off x="3934966" y="5725368"/>
            <a:ext cx="6519734" cy="677108"/>
          </a:xfrm>
          <a:prstGeom prst="rect">
            <a:avLst/>
          </a:prstGeom>
        </p:spPr>
        <p:txBody>
          <a:bodyPr wrap="none">
            <a:spAutoFit/>
          </a:bodyPr>
          <a:lstStyle/>
          <a:p>
            <a:r>
              <a:rPr lang="zh-CN" altLang="zh-CN" dirty="0"/>
              <a:t>获奖证书应上传至申报系统</a:t>
            </a:r>
            <a:r>
              <a:rPr lang="zh-CN" altLang="zh-CN" b="1" dirty="0">
                <a:solidFill>
                  <a:srgbClr val="FF0000"/>
                </a:solidFill>
              </a:rPr>
              <a:t>“奖惩情况”模块</a:t>
            </a:r>
            <a:endParaRPr lang="en-US" altLang="zh-CN" b="1" dirty="0">
              <a:solidFill>
                <a:srgbClr val="FF0000"/>
              </a:solidFill>
            </a:endParaRPr>
          </a:p>
          <a:p>
            <a:r>
              <a:rPr lang="zh-CN" altLang="zh-CN" dirty="0"/>
              <a:t>获奖成果对应的专题证明材料应上传至</a:t>
            </a:r>
            <a:r>
              <a:rPr lang="zh-CN" altLang="zh-CN" b="1" dirty="0">
                <a:solidFill>
                  <a:srgbClr val="FF0000"/>
                </a:solidFill>
              </a:rPr>
              <a:t>“工作业绩”模块</a:t>
            </a:r>
            <a:r>
              <a:rPr lang="zh-CN" altLang="zh-CN" dirty="0"/>
              <a:t>。</a:t>
            </a:r>
          </a:p>
        </p:txBody>
      </p:sp>
      <p:sp>
        <p:nvSpPr>
          <p:cNvPr id="6" name="i$liḋe-Freeform: Shape 29"/>
          <p:cNvSpPr/>
          <p:nvPr/>
        </p:nvSpPr>
        <p:spPr bwMode="auto">
          <a:xfrm>
            <a:off x="3349774" y="5959499"/>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3142878" y="5787033"/>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84353" y="405458"/>
            <a:ext cx="264687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九、工作经历</a:t>
            </a:r>
          </a:p>
        </p:txBody>
      </p:sp>
      <p:pic>
        <p:nvPicPr>
          <p:cNvPr id="2" name="图片 1"/>
          <p:cNvPicPr>
            <a:picLocks noChangeAspect="1"/>
          </p:cNvPicPr>
          <p:nvPr/>
        </p:nvPicPr>
        <p:blipFill>
          <a:blip r:embed="rId4"/>
          <a:stretch>
            <a:fillRect/>
          </a:stretch>
        </p:blipFill>
        <p:spPr>
          <a:xfrm>
            <a:off x="149753" y="2217096"/>
            <a:ext cx="11916078" cy="4007718"/>
          </a:xfrm>
          <a:prstGeom prst="rect">
            <a:avLst/>
          </a:prstGeom>
        </p:spPr>
      </p:pic>
      <p:sp>
        <p:nvSpPr>
          <p:cNvPr id="4" name="矩形 3"/>
          <p:cNvSpPr/>
          <p:nvPr/>
        </p:nvSpPr>
        <p:spPr>
          <a:xfrm>
            <a:off x="1558702" y="1273376"/>
            <a:ext cx="9793088" cy="677108"/>
          </a:xfrm>
          <a:prstGeom prst="rect">
            <a:avLst/>
          </a:prstGeom>
        </p:spPr>
        <p:txBody>
          <a:bodyPr wrap="square">
            <a:spAutoFit/>
          </a:bodyPr>
          <a:lstStyle/>
          <a:p>
            <a:r>
              <a:rPr lang="zh-CN" altLang="en-US" dirty="0"/>
              <a:t>按实际情况填写</a:t>
            </a:r>
            <a:endParaRPr lang="en-US" altLang="zh-CN" dirty="0"/>
          </a:p>
          <a:p>
            <a:r>
              <a:rPr lang="zh-CN" altLang="en-US" dirty="0">
                <a:solidFill>
                  <a:srgbClr val="FF0000"/>
                </a:solidFill>
              </a:rPr>
              <a:t>（工作经历与社保信息不一致的需要上传佐证材料）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4"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继续教育情况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334645" y="989965"/>
            <a:ext cx="11343640" cy="3663965"/>
          </a:xfrm>
          <a:prstGeom prst="rect">
            <a:avLst/>
          </a:prstGeom>
        </p:spPr>
        <p:txBody>
          <a:bodyPr wrap="square">
            <a:noAutofit/>
          </a:bodyPr>
          <a:lstStyle/>
          <a:p>
            <a:r>
              <a:rPr lang="zh-CN" altLang="zh-CN" dirty="0"/>
              <a:t>申报</a:t>
            </a:r>
            <a:r>
              <a:rPr lang="zh-CN" altLang="zh-CN" b="1" dirty="0"/>
              <a:t>工程师</a:t>
            </a:r>
            <a:r>
              <a:rPr lang="zh-CN" altLang="zh-CN" dirty="0"/>
              <a:t>需提供取得助理工程师以来每年</a:t>
            </a:r>
            <a:r>
              <a:rPr lang="en-US" altLang="zh-CN" dirty="0"/>
              <a:t>14</a:t>
            </a:r>
            <a:r>
              <a:rPr lang="zh-CN" altLang="zh-CN" dirty="0"/>
              <a:t>学时的公共科目培训证明，至少提供</a:t>
            </a:r>
            <a:r>
              <a:rPr lang="en-US" altLang="zh-CN" dirty="0"/>
              <a:t>2022</a:t>
            </a:r>
            <a:r>
              <a:rPr lang="zh-CN" altLang="zh-CN" dirty="0"/>
              <a:t>、</a:t>
            </a:r>
            <a:r>
              <a:rPr lang="en-US" altLang="zh-CN" dirty="0"/>
              <a:t>2023</a:t>
            </a:r>
            <a:r>
              <a:rPr lang="zh-CN" altLang="zh-CN" dirty="0"/>
              <a:t>、</a:t>
            </a:r>
            <a:r>
              <a:rPr lang="en-US" altLang="zh-CN" dirty="0"/>
              <a:t>2024</a:t>
            </a:r>
            <a:r>
              <a:rPr lang="zh-CN" altLang="en-US" dirty="0"/>
              <a:t>、</a:t>
            </a:r>
            <a:r>
              <a:rPr lang="en-US" altLang="zh-CN" dirty="0"/>
              <a:t> 2025</a:t>
            </a:r>
            <a:r>
              <a:rPr lang="zh-CN" altLang="zh-CN" dirty="0"/>
              <a:t>四年的。</a:t>
            </a:r>
          </a:p>
          <a:p>
            <a:r>
              <a:rPr lang="zh-CN" altLang="zh-CN" dirty="0"/>
              <a:t>申报</a:t>
            </a:r>
            <a:r>
              <a:rPr lang="zh-CN" altLang="zh-CN" b="1" dirty="0"/>
              <a:t>高级工程师</a:t>
            </a:r>
            <a:r>
              <a:rPr lang="zh-CN" altLang="zh-CN" dirty="0"/>
              <a:t>需提供取得工程师以来每年</a:t>
            </a:r>
            <a:r>
              <a:rPr lang="en-US" altLang="zh-CN" dirty="0"/>
              <a:t>24</a:t>
            </a:r>
            <a:r>
              <a:rPr lang="zh-CN" altLang="zh-CN" dirty="0"/>
              <a:t>学时的公共科目培训证明，至少提供</a:t>
            </a:r>
            <a:r>
              <a:rPr lang="en-US" altLang="zh-CN" dirty="0"/>
              <a:t>2022</a:t>
            </a:r>
            <a:r>
              <a:rPr lang="zh-CN" altLang="zh-CN" dirty="0"/>
              <a:t>、</a:t>
            </a:r>
            <a:r>
              <a:rPr lang="en-US" altLang="zh-CN" dirty="0"/>
              <a:t>2023</a:t>
            </a:r>
            <a:r>
              <a:rPr lang="zh-CN" altLang="zh-CN" dirty="0"/>
              <a:t>、</a:t>
            </a:r>
            <a:r>
              <a:rPr lang="en-US" altLang="zh-CN" dirty="0"/>
              <a:t>2024</a:t>
            </a:r>
            <a:r>
              <a:rPr lang="zh-CN" altLang="en-US" dirty="0"/>
              <a:t>、</a:t>
            </a:r>
            <a:r>
              <a:rPr lang="en-US" altLang="zh-CN" dirty="0"/>
              <a:t> 2025</a:t>
            </a:r>
            <a:r>
              <a:rPr lang="zh-CN" altLang="zh-CN" dirty="0"/>
              <a:t>四年的。</a:t>
            </a:r>
            <a:endParaRPr lang="en-US" altLang="zh-CN" dirty="0"/>
          </a:p>
          <a:p>
            <a:r>
              <a:rPr lang="zh-CN" altLang="zh-CN" dirty="0"/>
              <a:t>专技人员可自行选择《</a:t>
            </a:r>
            <a:r>
              <a:rPr lang="en-US" altLang="zh-CN" dirty="0"/>
              <a:t>2026</a:t>
            </a:r>
            <a:r>
              <a:rPr lang="zh-CN" altLang="zh-CN" dirty="0"/>
              <a:t>年苏州市继续教育基地名录》中的培训机构进行学习。</a:t>
            </a:r>
            <a:endParaRPr lang="en-US" altLang="zh-CN" dirty="0"/>
          </a:p>
          <a:p>
            <a:r>
              <a:rPr lang="en-US" altLang="zh-CN" dirty="0">
                <a:solidFill>
                  <a:schemeClr val="tx1"/>
                </a:solidFill>
              </a:rPr>
              <a:t>申报</a:t>
            </a:r>
            <a:r>
              <a:rPr lang="en-US" altLang="zh-CN" b="1" dirty="0">
                <a:solidFill>
                  <a:schemeClr val="tx1"/>
                </a:solidFill>
              </a:rPr>
              <a:t>正高级工程师</a:t>
            </a:r>
            <a:r>
              <a:rPr lang="en-US" altLang="zh-CN" dirty="0">
                <a:solidFill>
                  <a:schemeClr val="tx1"/>
                </a:solidFill>
              </a:rPr>
              <a:t>需提供取得副高级职称以来每年不少于72学时的继续教育培训。专技人员参加学术交流、学历教育、主管部门组织的培训等均可折算学时。</a:t>
            </a:r>
            <a:r>
              <a:rPr lang="zh-CN" altLang="en-US" dirty="0"/>
              <a:t>培训材料包含培训通知、培训材料及回执等，会议材料包含会议通知、会议内容及回执等</a:t>
            </a:r>
            <a:endParaRPr lang="en-US" altLang="zh-CN" dirty="0">
              <a:solidFill>
                <a:schemeClr val="tx1"/>
              </a:solidFill>
            </a:endParaRPr>
          </a:p>
        </p:txBody>
      </p:sp>
      <p:pic>
        <p:nvPicPr>
          <p:cNvPr id="2" name="图片 1"/>
          <p:cNvPicPr>
            <a:picLocks noChangeAspect="1"/>
          </p:cNvPicPr>
          <p:nvPr>
            <p:custDataLst>
              <p:tags r:id="rId2"/>
            </p:custDataLst>
          </p:nvPr>
        </p:nvPicPr>
        <p:blipFill>
          <a:blip r:embed="rId5"/>
          <a:stretch>
            <a:fillRect/>
          </a:stretch>
        </p:blipFill>
        <p:spPr>
          <a:xfrm>
            <a:off x="107994" y="3717826"/>
            <a:ext cx="11999595" cy="234967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p>
        </p:txBody>
      </p:sp>
      <p:sp>
        <p:nvSpPr>
          <p:cNvPr id="4" name="矩形 3"/>
          <p:cNvSpPr/>
          <p:nvPr/>
        </p:nvSpPr>
        <p:spPr>
          <a:xfrm>
            <a:off x="1211249" y="951766"/>
            <a:ext cx="9793088" cy="3016210"/>
          </a:xfrm>
          <a:prstGeom prst="rect">
            <a:avLst/>
          </a:prstGeom>
        </p:spPr>
        <p:txBody>
          <a:bodyPr wrap="square">
            <a:spAutoFit/>
          </a:bodyPr>
          <a:lstStyle/>
          <a:p>
            <a:r>
              <a:rPr lang="zh-CN" altLang="en-US" dirty="0"/>
              <a:t>申报人点击 </a:t>
            </a:r>
            <a:r>
              <a:rPr lang="zh-CN" altLang="en-US" dirty="0">
                <a:solidFill>
                  <a:srgbClr val="FF0000"/>
                </a:solidFill>
              </a:rPr>
              <a:t>“添加”</a:t>
            </a:r>
            <a:r>
              <a:rPr lang="zh-CN" altLang="en-US" dirty="0"/>
              <a:t>按钮后录入相应信息后点击</a:t>
            </a:r>
            <a:r>
              <a:rPr lang="zh-CN" altLang="en-US" dirty="0">
                <a:solidFill>
                  <a:srgbClr val="FF0000"/>
                </a:solidFill>
              </a:rPr>
              <a:t>“保存”</a:t>
            </a:r>
            <a:r>
              <a:rPr lang="zh-CN" altLang="en-US" dirty="0"/>
              <a:t>按钮。</a:t>
            </a:r>
            <a:endParaRPr lang="en-US" altLang="zh-CN" dirty="0"/>
          </a:p>
          <a:p>
            <a:r>
              <a:rPr lang="zh-CN" altLang="en-US" dirty="0"/>
              <a:t>点击 </a:t>
            </a:r>
            <a:r>
              <a:rPr lang="zh-CN" altLang="en-US" dirty="0">
                <a:solidFill>
                  <a:srgbClr val="FF0000"/>
                </a:solidFill>
              </a:rPr>
              <a:t>“</a:t>
            </a:r>
            <a:r>
              <a:rPr lang="en-US" altLang="zh-CN" dirty="0">
                <a:solidFill>
                  <a:srgbClr val="FF0000"/>
                </a:solidFill>
              </a:rPr>
              <a:t>word </a:t>
            </a:r>
            <a:r>
              <a:rPr lang="zh-CN" altLang="en-US" dirty="0">
                <a:solidFill>
                  <a:srgbClr val="FF0000"/>
                </a:solidFill>
              </a:rPr>
              <a:t>上传”</a:t>
            </a:r>
            <a:r>
              <a:rPr lang="zh-CN" altLang="en-US" dirty="0"/>
              <a:t>上传对应的论文电子档（只支持 </a:t>
            </a:r>
            <a:r>
              <a:rPr lang="en-US" altLang="zh-CN" dirty="0"/>
              <a:t>word </a:t>
            </a:r>
            <a:r>
              <a:rPr lang="zh-CN" altLang="en-US" dirty="0"/>
              <a:t>文件，大小无限制）</a:t>
            </a:r>
            <a:endParaRPr lang="en-US" altLang="zh-CN" dirty="0"/>
          </a:p>
          <a:p>
            <a:r>
              <a:rPr lang="zh-CN" altLang="en-US" dirty="0"/>
              <a:t>点击 </a:t>
            </a:r>
            <a:r>
              <a:rPr lang="zh-CN" altLang="en-US" dirty="0">
                <a:solidFill>
                  <a:srgbClr val="FF0000"/>
                </a:solidFill>
              </a:rPr>
              <a:t>“</a:t>
            </a:r>
            <a:r>
              <a:rPr lang="en-US" altLang="zh-CN" dirty="0">
                <a:solidFill>
                  <a:srgbClr val="FF0000"/>
                </a:solidFill>
              </a:rPr>
              <a:t>PDF</a:t>
            </a:r>
            <a:r>
              <a:rPr lang="zh-CN" altLang="en-US" dirty="0">
                <a:solidFill>
                  <a:srgbClr val="FF0000"/>
                </a:solidFill>
              </a:rPr>
              <a:t>上传”</a:t>
            </a:r>
            <a:r>
              <a:rPr lang="zh-CN" altLang="en-US" dirty="0"/>
              <a:t>上传 </a:t>
            </a:r>
            <a:r>
              <a:rPr lang="en-US" altLang="zh-CN" dirty="0"/>
              <a:t>word </a:t>
            </a:r>
            <a:r>
              <a:rPr lang="zh-CN" altLang="en-US" dirty="0"/>
              <a:t>文件的 </a:t>
            </a:r>
            <a:r>
              <a:rPr lang="en-US" altLang="zh-CN" dirty="0"/>
              <a:t>PDF </a:t>
            </a:r>
            <a:r>
              <a:rPr lang="zh-CN" altLang="en-US" dirty="0"/>
              <a:t>版本材料</a:t>
            </a:r>
            <a:r>
              <a:rPr lang="en-US" altLang="zh-CN" dirty="0">
                <a:solidFill>
                  <a:srgbClr val="FF0000"/>
                </a:solidFill>
              </a:rPr>
              <a:t>(</a:t>
            </a:r>
            <a:r>
              <a:rPr lang="zh-CN" altLang="en-US" dirty="0">
                <a:solidFill>
                  <a:srgbClr val="FF0000"/>
                </a:solidFill>
              </a:rPr>
              <a:t>已发表论文需对期刊</a:t>
            </a:r>
            <a:r>
              <a:rPr lang="zh-CN" altLang="zh-CN" dirty="0">
                <a:solidFill>
                  <a:srgbClr val="FF0000"/>
                </a:solidFill>
              </a:rPr>
              <a:t>的国家新闻出版署官网查询结果截图</a:t>
            </a:r>
            <a:r>
              <a:rPr lang="zh-CN" altLang="en-US" dirty="0">
                <a:solidFill>
                  <a:srgbClr val="FF0000"/>
                </a:solidFill>
              </a:rPr>
              <a:t>、期刊封面、目录、论文正文及封底合并成 </a:t>
            </a:r>
            <a:r>
              <a:rPr lang="en-US" altLang="zh-CN" dirty="0">
                <a:solidFill>
                  <a:srgbClr val="FF0000"/>
                </a:solidFill>
              </a:rPr>
              <a:t>PDF </a:t>
            </a:r>
            <a:r>
              <a:rPr lang="zh-CN" altLang="en-US" dirty="0">
                <a:solidFill>
                  <a:srgbClr val="FF0000"/>
                </a:solidFill>
              </a:rPr>
              <a:t>文件上传）</a:t>
            </a:r>
            <a:endParaRPr lang="en-US" altLang="zh-CN" dirty="0">
              <a:solidFill>
                <a:srgbClr val="FF0000"/>
              </a:solidFill>
            </a:endParaRPr>
          </a:p>
          <a:p>
            <a:r>
              <a:rPr lang="zh-CN" altLang="en-US" dirty="0"/>
              <a:t> </a:t>
            </a:r>
            <a:r>
              <a:rPr lang="zh-CN" altLang="en-US" b="1" dirty="0"/>
              <a:t>注意事项：</a:t>
            </a:r>
            <a:endParaRPr lang="en-US" altLang="zh-CN" b="1" dirty="0"/>
          </a:p>
          <a:p>
            <a:r>
              <a:rPr lang="en-US" altLang="zh-CN" dirty="0"/>
              <a:t>1</a:t>
            </a:r>
            <a:r>
              <a:rPr lang="zh-CN" altLang="en-US" dirty="0"/>
              <a:t>、 此项目申报中初级职称为</a:t>
            </a:r>
            <a:r>
              <a:rPr lang="zh-CN" altLang="en-US" dirty="0">
                <a:solidFill>
                  <a:srgbClr val="FF0000"/>
                </a:solidFill>
              </a:rPr>
              <a:t>非必填项</a:t>
            </a:r>
            <a:r>
              <a:rPr lang="zh-CN" altLang="en-US" dirty="0"/>
              <a:t>，按照实际情况进行填写。 </a:t>
            </a:r>
            <a:endParaRPr lang="en-US" altLang="zh-CN" dirty="0"/>
          </a:p>
          <a:p>
            <a:r>
              <a:rPr lang="en-US" altLang="zh-CN" dirty="0"/>
              <a:t>2</a:t>
            </a:r>
            <a:r>
              <a:rPr lang="zh-CN" altLang="en-US" dirty="0"/>
              <a:t>、申报高级职称为</a:t>
            </a:r>
            <a:r>
              <a:rPr lang="zh-CN" altLang="en-US" dirty="0">
                <a:solidFill>
                  <a:srgbClr val="FF0000"/>
                </a:solidFill>
              </a:rPr>
              <a:t>必填项</a:t>
            </a:r>
            <a:r>
              <a:rPr lang="zh-CN" altLang="en-US" dirty="0"/>
              <a:t>，如有行业标准、规程、图集、导则、指南、工法、授权发明专利等业绩材料替代论文要求时，需上传到此并在</a:t>
            </a:r>
            <a:r>
              <a:rPr lang="zh-CN" altLang="en-US" dirty="0">
                <a:solidFill>
                  <a:srgbClr val="FF0000"/>
                </a:solidFill>
              </a:rPr>
              <a:t>成果名称标题</a:t>
            </a:r>
            <a:r>
              <a:rPr lang="zh-CN" altLang="en-US" dirty="0"/>
              <a:t>中备注</a:t>
            </a:r>
            <a:r>
              <a:rPr lang="zh-CN" altLang="en-US" dirty="0">
                <a:solidFill>
                  <a:srgbClr val="FF0000"/>
                </a:solidFill>
              </a:rPr>
              <a:t>（替代论文） </a:t>
            </a:r>
            <a:r>
              <a:rPr lang="zh-CN" altLang="en-US" dirty="0"/>
              <a:t>，</a:t>
            </a:r>
            <a:r>
              <a:rPr lang="zh-CN" altLang="en-US" dirty="0">
                <a:solidFill>
                  <a:srgbClr val="FF0000"/>
                </a:solidFill>
              </a:rPr>
              <a:t>相关业绩不得重复使用</a:t>
            </a:r>
            <a:r>
              <a:rPr lang="zh-CN" altLang="en-US" dirty="0"/>
              <a:t>。</a:t>
            </a:r>
            <a:endParaRPr lang="en-US" altLang="zh-CN" dirty="0"/>
          </a:p>
          <a:p>
            <a:r>
              <a:rPr lang="en-US" altLang="zh-CN" dirty="0"/>
              <a:t>3</a:t>
            </a:r>
            <a:r>
              <a:rPr lang="zh-CN" altLang="en-US" dirty="0"/>
              <a:t>、 学术成果信息的</a:t>
            </a:r>
            <a:r>
              <a:rPr lang="zh-CN" altLang="en-US" dirty="0">
                <a:solidFill>
                  <a:srgbClr val="FF0000"/>
                </a:solidFill>
              </a:rPr>
              <a:t> </a:t>
            </a:r>
            <a:r>
              <a:rPr lang="en-US" altLang="zh-CN" dirty="0">
                <a:solidFill>
                  <a:srgbClr val="FF0000"/>
                </a:solidFill>
              </a:rPr>
              <a:t>word </a:t>
            </a:r>
            <a:r>
              <a:rPr lang="zh-CN" altLang="en-US" dirty="0"/>
              <a:t>和</a:t>
            </a:r>
            <a:r>
              <a:rPr lang="zh-CN" altLang="en-US" dirty="0">
                <a:solidFill>
                  <a:srgbClr val="FF0000"/>
                </a:solidFill>
              </a:rPr>
              <a:t> </a:t>
            </a:r>
            <a:r>
              <a:rPr lang="en-US" altLang="zh-CN" dirty="0">
                <a:solidFill>
                  <a:srgbClr val="FF0000"/>
                </a:solidFill>
              </a:rPr>
              <a:t>pdf </a:t>
            </a:r>
            <a:r>
              <a:rPr lang="zh-CN" altLang="en-US" dirty="0"/>
              <a:t>材料都需要上传，否则无法完成本次申报提交。</a:t>
            </a:r>
            <a:endParaRPr lang="zh-CN" altLang="en-US" dirty="0">
              <a:solidFill>
                <a:srgbClr val="FF0000"/>
              </a:solidFill>
            </a:endParaRPr>
          </a:p>
        </p:txBody>
      </p:sp>
      <p:pic>
        <p:nvPicPr>
          <p:cNvPr id="3" name="图片 2"/>
          <p:cNvPicPr>
            <a:picLocks noChangeAspect="1"/>
          </p:cNvPicPr>
          <p:nvPr/>
        </p:nvPicPr>
        <p:blipFill>
          <a:blip r:embed="rId4"/>
          <a:stretch>
            <a:fillRect/>
          </a:stretch>
        </p:blipFill>
        <p:spPr>
          <a:xfrm>
            <a:off x="50718" y="4037334"/>
            <a:ext cx="12120376" cy="25599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645322" y="6250681"/>
            <a:ext cx="899769" cy="233024"/>
            <a:chOff x="6299200" y="3789363"/>
            <a:chExt cx="4147231" cy="1074058"/>
          </a:xfrm>
        </p:grpSpPr>
        <p:sp>
          <p:nvSpPr>
            <p:cNvPr id="5" name="椭圆 4"/>
            <p:cNvSpPr/>
            <p:nvPr/>
          </p:nvSpPr>
          <p:spPr>
            <a:xfrm>
              <a:off x="6299200" y="3789363"/>
              <a:ext cx="1074058" cy="1074058"/>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6" name="椭圆 5"/>
            <p:cNvSpPr/>
            <p:nvPr/>
          </p:nvSpPr>
          <p:spPr>
            <a:xfrm>
              <a:off x="7835787" y="3789363"/>
              <a:ext cx="1074058" cy="1074058"/>
            </a:xfrm>
            <a:prstGeom prst="ellipse">
              <a:avLst/>
            </a:prstGeom>
            <a:solidFill>
              <a:srgbClr val="26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7" name="椭圆 6"/>
            <p:cNvSpPr/>
            <p:nvPr/>
          </p:nvSpPr>
          <p:spPr>
            <a:xfrm>
              <a:off x="9372373" y="3789363"/>
              <a:ext cx="1074058" cy="1074058"/>
            </a:xfrm>
            <a:prstGeom prst="ellipse">
              <a:avLst/>
            </a:prstGeom>
            <a:solidFill>
              <a:srgbClr val="F3A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grpSp>
        <p:nvGrpSpPr>
          <p:cNvPr id="9" name="组合 8"/>
          <p:cNvGrpSpPr/>
          <p:nvPr/>
        </p:nvGrpSpPr>
        <p:grpSpPr>
          <a:xfrm>
            <a:off x="6358055" y="2130900"/>
            <a:ext cx="2457097" cy="673990"/>
            <a:chOff x="3799246" y="1097423"/>
            <a:chExt cx="2457417" cy="674078"/>
          </a:xfrm>
        </p:grpSpPr>
        <p:sp>
          <p:nvSpPr>
            <p:cNvPr id="10" name="椭圆 9"/>
            <p:cNvSpPr/>
            <p:nvPr/>
          </p:nvSpPr>
          <p:spPr>
            <a:xfrm>
              <a:off x="3799246" y="1097423"/>
              <a:ext cx="674078" cy="6740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1.</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2" name="文本框 11"/>
            <p:cNvSpPr txBox="1"/>
            <p:nvPr/>
          </p:nvSpPr>
          <p:spPr>
            <a:xfrm>
              <a:off x="4473321" y="1182622"/>
              <a:ext cx="1783342" cy="523288"/>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申报网站</a:t>
              </a:r>
            </a:p>
          </p:txBody>
        </p:sp>
      </p:grpSp>
      <p:sp>
        <p:nvSpPr>
          <p:cNvPr id="15" name="椭圆 14"/>
          <p:cNvSpPr/>
          <p:nvPr/>
        </p:nvSpPr>
        <p:spPr>
          <a:xfrm>
            <a:off x="6358054" y="3084197"/>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2.</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20" name="椭圆 19"/>
          <p:cNvSpPr/>
          <p:nvPr/>
        </p:nvSpPr>
        <p:spPr>
          <a:xfrm>
            <a:off x="6358053" y="4037494"/>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3.</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grpSp>
        <p:nvGrpSpPr>
          <p:cNvPr id="31" name="组合 30"/>
          <p:cNvGrpSpPr/>
          <p:nvPr/>
        </p:nvGrpSpPr>
        <p:grpSpPr>
          <a:xfrm>
            <a:off x="1" y="1241"/>
            <a:ext cx="5413123" cy="4267779"/>
            <a:chOff x="1" y="0"/>
            <a:chExt cx="5413828" cy="4268335"/>
          </a:xfrm>
        </p:grpSpPr>
        <p:pic>
          <p:nvPicPr>
            <p:cNvPr id="2" name="图片 1"/>
            <p:cNvPicPr>
              <a:picLocks noChangeAspect="1"/>
            </p:cNvPicPr>
            <p:nvPr/>
          </p:nvPicPr>
          <p:blipFill rotWithShape="1">
            <a:blip r:embed="rId3" cstate="hqprint"/>
            <a:srcRect r="17960" b="42046"/>
            <a:stretch>
              <a:fillRect/>
            </a:stretch>
          </p:blipFill>
          <p:spPr>
            <a:xfrm rot="10800000">
              <a:off x="1" y="0"/>
              <a:ext cx="5413828" cy="4268335"/>
            </a:xfrm>
            <a:prstGeom prst="rect">
              <a:avLst/>
            </a:prstGeom>
          </p:spPr>
        </p:pic>
        <p:sp>
          <p:nvSpPr>
            <p:cNvPr id="3" name="椭圆 2"/>
            <p:cNvSpPr/>
            <p:nvPr/>
          </p:nvSpPr>
          <p:spPr>
            <a:xfrm>
              <a:off x="3095625" y="2466975"/>
              <a:ext cx="876300" cy="876300"/>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sp>
        <p:nvSpPr>
          <p:cNvPr id="30" name="文本框 29"/>
          <p:cNvSpPr txBox="1"/>
          <p:nvPr/>
        </p:nvSpPr>
        <p:spPr>
          <a:xfrm>
            <a:off x="7032043" y="3140571"/>
            <a:ext cx="2521867"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填报指南</a:t>
            </a:r>
          </a:p>
        </p:txBody>
      </p:sp>
      <p:sp>
        <p:nvSpPr>
          <p:cNvPr id="32" name="文本框 31"/>
          <p:cNvSpPr txBox="1"/>
          <p:nvPr/>
        </p:nvSpPr>
        <p:spPr>
          <a:xfrm>
            <a:off x="7032042" y="4143644"/>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进度查询及修改</a:t>
            </a:r>
          </a:p>
        </p:txBody>
      </p:sp>
      <p:sp>
        <p:nvSpPr>
          <p:cNvPr id="16" name="椭圆 15"/>
          <p:cNvSpPr/>
          <p:nvPr/>
        </p:nvSpPr>
        <p:spPr>
          <a:xfrm>
            <a:off x="6358053" y="4990791"/>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4.</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7" name="文本框 16"/>
          <p:cNvSpPr txBox="1"/>
          <p:nvPr/>
        </p:nvSpPr>
        <p:spPr>
          <a:xfrm>
            <a:off x="7032042" y="5096941"/>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纸质材料提交</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p>
        </p:txBody>
      </p:sp>
      <p:sp>
        <p:nvSpPr>
          <p:cNvPr id="2" name="矩形 1"/>
          <p:cNvSpPr/>
          <p:nvPr/>
        </p:nvSpPr>
        <p:spPr>
          <a:xfrm>
            <a:off x="2062758" y="1557586"/>
            <a:ext cx="7871742" cy="3016210"/>
          </a:xfrm>
          <a:prstGeom prst="rect">
            <a:avLst/>
          </a:prstGeom>
        </p:spPr>
        <p:txBody>
          <a:bodyPr wrap="square">
            <a:spAutoFit/>
          </a:bodyPr>
          <a:lstStyle/>
          <a:p>
            <a:r>
              <a:rPr lang="zh-CN" altLang="en-US" b="1" dirty="0"/>
              <a:t>注意事项：</a:t>
            </a:r>
            <a:endParaRPr lang="en-US" altLang="zh-CN" b="1" dirty="0"/>
          </a:p>
          <a:p>
            <a:r>
              <a:rPr lang="en-US" altLang="zh-CN" dirty="0"/>
              <a:t>4</a:t>
            </a:r>
            <a:r>
              <a:rPr lang="zh-CN" altLang="en-US" dirty="0"/>
              <a:t>、</a:t>
            </a:r>
            <a:r>
              <a:rPr lang="zh-CN" altLang="en-US" b="1" dirty="0"/>
              <a:t>基本要求 </a:t>
            </a:r>
            <a:r>
              <a:rPr lang="zh-CN" altLang="en-US" dirty="0"/>
              <a:t>学术成果信息发表（撰写）时间须为</a:t>
            </a:r>
            <a:r>
              <a:rPr lang="zh-CN" altLang="en-US" dirty="0">
                <a:solidFill>
                  <a:srgbClr val="FF0000"/>
                </a:solidFill>
              </a:rPr>
              <a:t>取得现职称之后</a:t>
            </a:r>
            <a:r>
              <a:rPr lang="zh-CN" altLang="en-US" dirty="0"/>
              <a:t>。</a:t>
            </a:r>
            <a:endParaRPr lang="en-US" altLang="zh-CN" dirty="0"/>
          </a:p>
          <a:p>
            <a:r>
              <a:rPr lang="en-US" altLang="zh-CN" dirty="0"/>
              <a:t>5</a:t>
            </a:r>
            <a:r>
              <a:rPr lang="zh-CN" altLang="en-US" dirty="0"/>
              <a:t>、</a:t>
            </a:r>
            <a:r>
              <a:rPr lang="zh-CN" altLang="en-US" b="1" dirty="0"/>
              <a:t>专业要求 </a:t>
            </a:r>
            <a:r>
              <a:rPr lang="zh-CN" altLang="en-US" dirty="0"/>
              <a:t>专业技术人员提交论文的内容必须与本人申报的专业类别</a:t>
            </a:r>
            <a:r>
              <a:rPr lang="zh-CN" altLang="en-US" dirty="0">
                <a:solidFill>
                  <a:srgbClr val="FF0000"/>
                </a:solidFill>
              </a:rPr>
              <a:t>一致</a:t>
            </a:r>
            <a:r>
              <a:rPr lang="zh-CN" altLang="en-US" dirty="0"/>
              <a:t>，且与本人取得现职称后主要从事专业技术工作</a:t>
            </a:r>
            <a:r>
              <a:rPr lang="zh-CN" altLang="en-US" dirty="0">
                <a:solidFill>
                  <a:srgbClr val="FF0000"/>
                </a:solidFill>
              </a:rPr>
              <a:t>一致</a:t>
            </a:r>
            <a:r>
              <a:rPr lang="zh-CN" altLang="en-US" dirty="0"/>
              <a:t>。</a:t>
            </a:r>
            <a:endParaRPr lang="en-US" altLang="zh-CN" dirty="0"/>
          </a:p>
          <a:p>
            <a:r>
              <a:rPr lang="en-US" altLang="zh-CN" dirty="0"/>
              <a:t>6</a:t>
            </a:r>
            <a:r>
              <a:rPr lang="zh-CN" altLang="en-US" dirty="0"/>
              <a:t>、</a:t>
            </a:r>
            <a:r>
              <a:rPr lang="zh-CN" altLang="en-US" b="1" dirty="0"/>
              <a:t>内容要求</a:t>
            </a:r>
            <a:r>
              <a:rPr lang="zh-CN" altLang="en-US" dirty="0"/>
              <a:t> 专业技术人员提交论文的内容须反映专业技术工作成果，要求理论联系实际，具有详实的基础资料依据，能体现专业技术工作中解决问题能力或工作创新能力。</a:t>
            </a:r>
            <a:endParaRPr lang="en-US" altLang="zh-CN" dirty="0"/>
          </a:p>
          <a:p>
            <a:r>
              <a:rPr lang="en-US" altLang="zh-CN" dirty="0"/>
              <a:t>7</a:t>
            </a:r>
            <a:r>
              <a:rPr lang="zh-CN" altLang="en-US" dirty="0"/>
              <a:t>、</a:t>
            </a:r>
            <a:r>
              <a:rPr lang="zh-CN" altLang="en-US" b="1" dirty="0"/>
              <a:t>数量要求 </a:t>
            </a:r>
            <a:r>
              <a:rPr lang="zh-CN" altLang="zh-CN" dirty="0"/>
              <a:t>申报人应根据实际工作情况，报送能体现个人专业技术理论水平的学术成果，</a:t>
            </a:r>
            <a:r>
              <a:rPr lang="zh-CN" altLang="zh-CN" b="1" dirty="0"/>
              <a:t>数量不超过</a:t>
            </a:r>
            <a:r>
              <a:rPr lang="en-US" altLang="zh-CN" dirty="0"/>
              <a:t>5</a:t>
            </a:r>
            <a:r>
              <a:rPr lang="zh-CN" altLang="zh-CN" b="1" dirty="0"/>
              <a:t>项</a:t>
            </a:r>
            <a:r>
              <a:rPr lang="zh-CN" altLang="zh-CN" dirty="0"/>
              <a:t>。</a:t>
            </a:r>
          </a:p>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十二、工作业绩</a:t>
            </a:r>
          </a:p>
        </p:txBody>
      </p:sp>
      <p:sp>
        <p:nvSpPr>
          <p:cNvPr id="4" name="矩形 3"/>
          <p:cNvSpPr/>
          <p:nvPr/>
        </p:nvSpPr>
        <p:spPr>
          <a:xfrm>
            <a:off x="1669380" y="1032714"/>
            <a:ext cx="9793088" cy="2431435"/>
          </a:xfrm>
          <a:prstGeom prst="rect">
            <a:avLst/>
          </a:prstGeom>
        </p:spPr>
        <p:txBody>
          <a:bodyPr wrap="square">
            <a:spAutoFit/>
          </a:bodyPr>
          <a:lstStyle/>
          <a:p>
            <a:r>
              <a:rPr lang="zh-CN" altLang="en-US" dirty="0"/>
              <a:t>工作业绩申报人点击</a:t>
            </a:r>
            <a:r>
              <a:rPr lang="zh-CN" altLang="en-US" dirty="0">
                <a:solidFill>
                  <a:srgbClr val="FF0000"/>
                </a:solidFill>
              </a:rPr>
              <a:t>“添加”</a:t>
            </a:r>
            <a:r>
              <a:rPr lang="zh-CN" altLang="en-US" dirty="0"/>
              <a:t>按钮录入相应信息后点击 </a:t>
            </a:r>
            <a:r>
              <a:rPr lang="zh-CN" altLang="en-US" dirty="0">
                <a:solidFill>
                  <a:srgbClr val="FF0000"/>
                </a:solidFill>
              </a:rPr>
              <a:t>“保存”</a:t>
            </a:r>
            <a:r>
              <a:rPr lang="zh-CN" altLang="en-US" dirty="0"/>
              <a:t>按钮</a:t>
            </a:r>
            <a:endParaRPr lang="en-US" altLang="zh-CN" dirty="0"/>
          </a:p>
          <a:p>
            <a:r>
              <a:rPr lang="zh-CN" altLang="en-US" dirty="0"/>
              <a:t>点击 </a:t>
            </a:r>
            <a:r>
              <a:rPr lang="zh-CN" altLang="en-US" dirty="0">
                <a:solidFill>
                  <a:srgbClr val="FF0000"/>
                </a:solidFill>
              </a:rPr>
              <a:t>“材料上传”</a:t>
            </a:r>
            <a:r>
              <a:rPr lang="zh-CN" altLang="en-US" dirty="0"/>
              <a:t>上传对应的佐证材料（只支持 </a:t>
            </a:r>
            <a:r>
              <a:rPr lang="en-US" altLang="zh-CN" dirty="0"/>
              <a:t>PDF </a:t>
            </a:r>
            <a:r>
              <a:rPr lang="zh-CN" altLang="en-US" dirty="0"/>
              <a:t>文件，大小建议不超过 </a:t>
            </a:r>
            <a:r>
              <a:rPr lang="en-US" altLang="zh-CN" dirty="0">
                <a:solidFill>
                  <a:srgbClr val="FF0000"/>
                </a:solidFill>
              </a:rPr>
              <a:t>20M</a:t>
            </a:r>
            <a:r>
              <a:rPr lang="zh-CN" altLang="en-US" dirty="0"/>
              <a:t>）。 </a:t>
            </a:r>
            <a:endParaRPr lang="en-US" altLang="zh-CN" dirty="0"/>
          </a:p>
          <a:p>
            <a:r>
              <a:rPr lang="zh-CN" altLang="en-US" b="1" dirty="0"/>
              <a:t>注意事项： </a:t>
            </a:r>
            <a:endParaRPr lang="en-US" altLang="zh-CN" b="1" dirty="0"/>
          </a:p>
          <a:p>
            <a:r>
              <a:rPr lang="en-US" altLang="zh-CN" dirty="0"/>
              <a:t>1</a:t>
            </a:r>
            <a:r>
              <a:rPr lang="zh-CN" altLang="en-US" dirty="0"/>
              <a:t>、此项目为必填项，必须进行填写并上传</a:t>
            </a:r>
            <a:r>
              <a:rPr lang="zh-CN" altLang="en-US" dirty="0">
                <a:solidFill>
                  <a:srgbClr val="FF0000"/>
                </a:solidFill>
              </a:rPr>
              <a:t>佐证材料</a:t>
            </a:r>
            <a:r>
              <a:rPr lang="zh-CN" altLang="en-US" dirty="0"/>
              <a:t>。 </a:t>
            </a:r>
            <a:endParaRPr lang="en-US" altLang="zh-CN" dirty="0"/>
          </a:p>
          <a:p>
            <a:r>
              <a:rPr lang="en-US" altLang="zh-CN" dirty="0"/>
              <a:t>2</a:t>
            </a:r>
            <a:r>
              <a:rPr lang="zh-CN" altLang="en-US" dirty="0"/>
              <a:t>、工作业绩可以录入多条。</a:t>
            </a:r>
            <a:endParaRPr lang="en-US" altLang="zh-CN" dirty="0"/>
          </a:p>
          <a:p>
            <a:r>
              <a:rPr lang="en-US" altLang="zh-CN" dirty="0"/>
              <a:t>3</a:t>
            </a:r>
            <a:r>
              <a:rPr lang="zh-CN" altLang="en-US" dirty="0"/>
              <a:t>、上传材料时，每条业绩（项目）上传一个文件，多次上传会导致最新上传的文件覆盖掉上一份上传的文件，建议申报人将每个业绩（项目）的所有材料扫描到同一份</a:t>
            </a:r>
            <a:r>
              <a:rPr lang="en-US" altLang="zh-CN" dirty="0"/>
              <a:t>PDF</a:t>
            </a:r>
            <a:r>
              <a:rPr lang="zh-CN" altLang="en-US" dirty="0"/>
              <a:t>中上传。</a:t>
            </a:r>
          </a:p>
          <a:p>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198662" y="3464149"/>
            <a:ext cx="10036646" cy="25934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十二、工作业绩</a:t>
            </a:r>
          </a:p>
        </p:txBody>
      </p:sp>
      <p:sp>
        <p:nvSpPr>
          <p:cNvPr id="4" name="矩形 3"/>
          <p:cNvSpPr/>
          <p:nvPr/>
        </p:nvSpPr>
        <p:spPr>
          <a:xfrm>
            <a:off x="1669380" y="1032714"/>
            <a:ext cx="9793088" cy="5062924"/>
          </a:xfrm>
          <a:prstGeom prst="rect">
            <a:avLst/>
          </a:prstGeom>
        </p:spPr>
        <p:txBody>
          <a:bodyPr wrap="square">
            <a:spAutoFit/>
          </a:bodyPr>
          <a:lstStyle/>
          <a:p>
            <a:r>
              <a:rPr lang="zh-CN" altLang="en-US" b="1" dirty="0"/>
              <a:t>注意事项：</a:t>
            </a:r>
            <a:endParaRPr lang="en-US" altLang="zh-CN" b="1" dirty="0"/>
          </a:p>
          <a:p>
            <a:r>
              <a:rPr lang="en-US" altLang="zh-CN" dirty="0"/>
              <a:t>4</a:t>
            </a:r>
            <a:r>
              <a:rPr lang="zh-CN" altLang="en-US" dirty="0"/>
              <a:t>、申报人员应仔细阅读各专业技术资格条件及其附录，对照</a:t>
            </a:r>
            <a:r>
              <a:rPr lang="zh-CN" altLang="zh-CN" dirty="0">
                <a:solidFill>
                  <a:srgbClr val="FF0000"/>
                </a:solidFill>
              </a:rPr>
              <a:t>《能力业绩自评表》</a:t>
            </a:r>
            <a:r>
              <a:rPr lang="zh-CN" altLang="en-US" dirty="0"/>
              <a:t>（本指南十九项）上传对应的业绩佐证材料。</a:t>
            </a:r>
            <a:r>
              <a:rPr lang="zh-CN" altLang="en-US" b="1" dirty="0"/>
              <a:t> </a:t>
            </a:r>
            <a:endParaRPr lang="en-US" altLang="zh-CN" b="1" dirty="0"/>
          </a:p>
          <a:p>
            <a:r>
              <a:rPr lang="en-US" altLang="zh-CN" dirty="0"/>
              <a:t>5</a:t>
            </a:r>
            <a:r>
              <a:rPr lang="zh-CN" altLang="en-US" dirty="0"/>
              <a:t>、</a:t>
            </a:r>
            <a:r>
              <a:rPr lang="zh-CN" altLang="zh-CN" dirty="0"/>
              <a:t>关于项目业绩数量。申报人应根据实际工作情况，报送能体现个人专业技术水平的项目业绩材料，</a:t>
            </a:r>
            <a:r>
              <a:rPr lang="zh-CN" altLang="zh-CN" b="1" dirty="0"/>
              <a:t>数量不超过</a:t>
            </a:r>
            <a:r>
              <a:rPr lang="en-US" altLang="zh-CN" b="1" dirty="0"/>
              <a:t>10</a:t>
            </a:r>
            <a:r>
              <a:rPr lang="zh-CN" altLang="zh-CN" b="1" dirty="0"/>
              <a:t>项</a:t>
            </a:r>
            <a:r>
              <a:rPr lang="zh-CN" altLang="zh-CN" dirty="0"/>
              <a:t>。</a:t>
            </a:r>
            <a:endParaRPr lang="en-US" altLang="zh-CN" dirty="0"/>
          </a:p>
          <a:p>
            <a:endParaRPr lang="en-US" altLang="zh-CN" b="1" dirty="0"/>
          </a:p>
          <a:p>
            <a:r>
              <a:rPr lang="zh-CN" altLang="en-US" dirty="0"/>
              <a:t>例：</a:t>
            </a:r>
            <a:r>
              <a:rPr lang="en-US" altLang="zh-CN" dirty="0"/>
              <a:t>《</a:t>
            </a:r>
            <a:r>
              <a:rPr lang="zh-CN" altLang="en-US" dirty="0"/>
              <a:t>江苏省建设工程专业技术资格条件</a:t>
            </a:r>
            <a:r>
              <a:rPr lang="en-US" altLang="zh-CN" dirty="0"/>
              <a:t>》</a:t>
            </a:r>
            <a:r>
              <a:rPr lang="zh-CN" altLang="en-US" dirty="0"/>
              <a:t>附录一、</a:t>
            </a:r>
            <a:r>
              <a:rPr lang="en-US" altLang="zh-CN" dirty="0"/>
              <a:t>9</a:t>
            </a:r>
            <a:r>
              <a:rPr lang="zh-CN" altLang="en-US" dirty="0"/>
              <a:t>条提到：</a:t>
            </a:r>
            <a:endParaRPr lang="en-US" altLang="zh-CN" dirty="0"/>
          </a:p>
          <a:p>
            <a:r>
              <a:rPr lang="zh-CN" altLang="en-US" dirty="0"/>
              <a:t>“对照“工作经历、业绩、成果要求”，应提交反映本人主要业绩的专业技术工作总结、论文、业绩成果证书及相关证明材料。 </a:t>
            </a:r>
            <a:endParaRPr lang="en-US" altLang="zh-CN" dirty="0"/>
          </a:p>
          <a:p>
            <a:r>
              <a:rPr lang="zh-CN" altLang="en-US" dirty="0">
                <a:solidFill>
                  <a:srgbClr val="FF0000"/>
                </a:solidFill>
              </a:rPr>
              <a:t>工程设计项目</a:t>
            </a:r>
            <a:r>
              <a:rPr lang="zh-CN" altLang="en-US" dirty="0"/>
              <a:t>：一般应提交项目合同，人员备案表、图纸、图签，以及反映项目规模大小的说明材料等有关证明材料。 </a:t>
            </a:r>
            <a:endParaRPr lang="en-US" altLang="zh-CN" dirty="0"/>
          </a:p>
          <a:p>
            <a:r>
              <a:rPr lang="zh-CN" altLang="en-US" dirty="0">
                <a:solidFill>
                  <a:srgbClr val="FF0000"/>
                </a:solidFill>
              </a:rPr>
              <a:t>工程施工项目</a:t>
            </a:r>
            <a:r>
              <a:rPr lang="zh-CN" altLang="en-US" dirty="0"/>
              <a:t>：一般应提交项目的中标通知、合同、人员备案表、竣工验收表及项目建设过程中能反映本人参与全过程施工管理的主要时间节点的证明材料（如施工组织实施方案、会议纪要，分部验收等）。</a:t>
            </a:r>
            <a:endParaRPr lang="en-US" altLang="zh-CN" dirty="0"/>
          </a:p>
          <a:p>
            <a:r>
              <a:rPr lang="zh-CN" altLang="en-US" dirty="0">
                <a:solidFill>
                  <a:srgbClr val="FF0000"/>
                </a:solidFill>
              </a:rPr>
              <a:t>工程管理项目</a:t>
            </a:r>
            <a:r>
              <a:rPr lang="zh-CN" altLang="en-US" dirty="0"/>
              <a:t>：一般应提交本人在项目管理过程中所承担的主要专业技术工作证明材料和第三方证明材料。</a:t>
            </a:r>
            <a:endParaRPr lang="en-US" altLang="zh-CN" dirty="0"/>
          </a:p>
          <a:p>
            <a:r>
              <a:rPr lang="zh-CN" altLang="en-US" dirty="0">
                <a:solidFill>
                  <a:srgbClr val="FF0000"/>
                </a:solidFill>
              </a:rPr>
              <a:t>科研课题</a:t>
            </a:r>
            <a:r>
              <a:rPr lang="zh-CN" altLang="en-US" dirty="0"/>
              <a:t>：一般应提交课题立项申请表、科技项目合同、鉴定或验收证书等证明材料。”</a:t>
            </a:r>
            <a:endParaRPr lang="en-US" altLang="zh-CN"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十三、工作总结</a:t>
            </a:r>
          </a:p>
        </p:txBody>
      </p:sp>
      <p:sp>
        <p:nvSpPr>
          <p:cNvPr id="4" name="矩形 3"/>
          <p:cNvSpPr/>
          <p:nvPr/>
        </p:nvSpPr>
        <p:spPr>
          <a:xfrm>
            <a:off x="1790856" y="990233"/>
            <a:ext cx="9793088" cy="2139047"/>
          </a:xfrm>
          <a:prstGeom prst="rect">
            <a:avLst/>
          </a:prstGeom>
        </p:spPr>
        <p:txBody>
          <a:bodyPr wrap="square">
            <a:spAutoFit/>
          </a:bodyPr>
          <a:lstStyle/>
          <a:p>
            <a:r>
              <a:rPr lang="en-US" altLang="zh-CN" dirty="0"/>
              <a:t>1</a:t>
            </a:r>
            <a:r>
              <a:rPr lang="zh-CN" altLang="en-US" dirty="0"/>
              <a:t>、任职以来工作总结</a:t>
            </a:r>
            <a:r>
              <a:rPr lang="en-US" altLang="zh-CN" dirty="0"/>
              <a:t>,</a:t>
            </a:r>
            <a:r>
              <a:rPr lang="zh-CN" altLang="en-US" dirty="0"/>
              <a:t>建议至少 </a:t>
            </a:r>
            <a:r>
              <a:rPr lang="en-US" altLang="zh-CN" dirty="0"/>
              <a:t>800 </a:t>
            </a:r>
            <a:r>
              <a:rPr lang="zh-CN" altLang="en-US" dirty="0"/>
              <a:t>字，请勿超过 </a:t>
            </a:r>
            <a:r>
              <a:rPr lang="en-US" altLang="zh-CN" dirty="0"/>
              <a:t>2000 </a:t>
            </a:r>
            <a:r>
              <a:rPr lang="zh-CN" altLang="en-US" dirty="0"/>
              <a:t>字。</a:t>
            </a:r>
            <a:endParaRPr lang="en-US" altLang="zh-CN" dirty="0"/>
          </a:p>
          <a:p>
            <a:r>
              <a:rPr lang="zh-CN" altLang="en-US" b="1" dirty="0"/>
              <a:t>专业技术工作总结</a:t>
            </a:r>
            <a:r>
              <a:rPr lang="zh-CN" altLang="en-US" dirty="0"/>
              <a:t>：对任现职期间专业技术工作情况总结。一般应包括：基本情况（姓名、性别、毕业学校、现专业技术资格、简历等）、开展工作情况（如设计、科研、施工、科技管理等技术工作、参与学术交流、继续教育等）、取得业绩（按工作内容分述）、专业特长（经验）、今后努力方向等内容。</a:t>
            </a:r>
            <a:endParaRPr lang="en-US" altLang="zh-CN" dirty="0"/>
          </a:p>
          <a:p>
            <a:r>
              <a:rPr lang="en-US" altLang="zh-CN" dirty="0"/>
              <a:t>2</a:t>
            </a:r>
            <a:r>
              <a:rPr lang="zh-CN" altLang="en-US" dirty="0"/>
              <a:t>、录入完成后可以点击页面底部按钮</a:t>
            </a:r>
            <a:r>
              <a:rPr lang="zh-CN" altLang="en-US" dirty="0">
                <a:solidFill>
                  <a:srgbClr val="FF0000"/>
                </a:solidFill>
              </a:rPr>
              <a:t>“申报表预览”</a:t>
            </a:r>
            <a:r>
              <a:rPr lang="zh-CN" altLang="en-US" dirty="0"/>
              <a:t>查看文件格式，确保工作总结栏目无问题。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2206774" y="3285778"/>
            <a:ext cx="8515523" cy="32107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十四、年度考核信息</a:t>
            </a:r>
          </a:p>
        </p:txBody>
      </p:sp>
      <p:sp>
        <p:nvSpPr>
          <p:cNvPr id="4" name="矩形 3"/>
          <p:cNvSpPr/>
          <p:nvPr/>
        </p:nvSpPr>
        <p:spPr>
          <a:xfrm>
            <a:off x="1517783" y="1280877"/>
            <a:ext cx="9793088" cy="969496"/>
          </a:xfrm>
          <a:prstGeom prst="rect">
            <a:avLst/>
          </a:prstGeom>
        </p:spPr>
        <p:txBody>
          <a:bodyPr wrap="square">
            <a:spAutoFit/>
          </a:bodyPr>
          <a:lstStyle/>
          <a:p>
            <a:r>
              <a:rPr lang="en-US" altLang="zh-CN" dirty="0"/>
              <a:t>1</a:t>
            </a:r>
            <a:r>
              <a:rPr lang="zh-CN" altLang="en-US" dirty="0"/>
              <a:t>、 此项目为</a:t>
            </a:r>
            <a:r>
              <a:rPr lang="zh-CN" altLang="en-US" dirty="0">
                <a:solidFill>
                  <a:srgbClr val="FF0000"/>
                </a:solidFill>
              </a:rPr>
              <a:t>非必填项</a:t>
            </a:r>
            <a:r>
              <a:rPr lang="zh-CN" altLang="en-US" dirty="0"/>
              <a:t>，可以按照实际情况选择填写。 </a:t>
            </a:r>
            <a:endParaRPr lang="en-US" altLang="zh-CN" dirty="0"/>
          </a:p>
          <a:p>
            <a:r>
              <a:rPr lang="en-US" altLang="zh-CN" dirty="0"/>
              <a:t>2</a:t>
            </a:r>
            <a:r>
              <a:rPr lang="zh-CN" altLang="en-US" dirty="0"/>
              <a:t>、 企业单位人员如果没有年度考核信息可不做填写，</a:t>
            </a:r>
            <a:r>
              <a:rPr lang="zh-CN" altLang="en-US" dirty="0">
                <a:solidFill>
                  <a:srgbClr val="FF0000"/>
                </a:solidFill>
              </a:rPr>
              <a:t>事业单位人员</a:t>
            </a:r>
            <a:r>
              <a:rPr lang="zh-CN" altLang="en-US" dirty="0"/>
              <a:t>必须进行填写并上传年度考核表。</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480751" y="2637706"/>
            <a:ext cx="9254083" cy="33314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发明专利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59777" y="1111456"/>
            <a:ext cx="9793088" cy="1261884"/>
          </a:xfrm>
          <a:prstGeom prst="rect">
            <a:avLst/>
          </a:prstGeom>
        </p:spPr>
        <p:txBody>
          <a:bodyPr wrap="square">
            <a:spAutoFit/>
          </a:bodyPr>
          <a:lstStyle/>
          <a:p>
            <a:r>
              <a:rPr lang="zh-CN" altLang="en-US" dirty="0"/>
              <a:t>按实际情况填写，</a:t>
            </a:r>
            <a:r>
              <a:rPr lang="zh-CN" altLang="en-US" dirty="0">
                <a:solidFill>
                  <a:srgbClr val="FF0000"/>
                </a:solidFill>
              </a:rPr>
              <a:t>非必填项。</a:t>
            </a:r>
            <a:endParaRPr lang="en-US" altLang="zh-CN" dirty="0">
              <a:solidFill>
                <a:srgbClr val="FF0000"/>
              </a:solidFill>
            </a:endParaRPr>
          </a:p>
          <a:p>
            <a:r>
              <a:rPr lang="zh-CN" altLang="en-US" dirty="0"/>
              <a:t>如需将发明专利或实用新型专利作为业绩成果使用，需按资格条件要求，提供已推广应用证明和显著社会、经济效益证明材料（例：提供专利登记证书和成果转化合同及</a:t>
            </a:r>
            <a:r>
              <a:rPr lang="zh-CN" altLang="zh-CN" dirty="0"/>
              <a:t>专利转让合同、专利实施单位取得经济效益的证明或税务证明等材料</a:t>
            </a:r>
            <a:r>
              <a:rPr lang="zh-CN" altLang="en-US" dirty="0"/>
              <a:t>）。</a:t>
            </a:r>
            <a:endParaRPr lang="en-US" altLang="zh-CN" dirty="0">
              <a:solidFill>
                <a:srgbClr val="FF0000"/>
              </a:solidFill>
            </a:endParaRPr>
          </a:p>
        </p:txBody>
      </p:sp>
      <p:pic>
        <p:nvPicPr>
          <p:cNvPr id="3" name="图片 2"/>
          <p:cNvPicPr>
            <a:picLocks noChangeAspect="1"/>
          </p:cNvPicPr>
          <p:nvPr/>
        </p:nvPicPr>
        <p:blipFill>
          <a:blip r:embed="rId4"/>
          <a:stretch>
            <a:fillRect/>
          </a:stretch>
        </p:blipFill>
        <p:spPr>
          <a:xfrm>
            <a:off x="874634" y="2494563"/>
            <a:ext cx="10578231" cy="38649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1"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社保缴费证明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30710" y="1413570"/>
            <a:ext cx="9793088" cy="677108"/>
          </a:xfrm>
          <a:prstGeom prst="rect">
            <a:avLst/>
          </a:prstGeom>
        </p:spPr>
        <p:txBody>
          <a:bodyPr wrap="square">
            <a:spAutoFit/>
          </a:bodyPr>
          <a:lstStyle/>
          <a:p>
            <a:r>
              <a:rPr lang="en-US" altLang="zh-CN" dirty="0"/>
              <a:t>1</a:t>
            </a:r>
            <a:r>
              <a:rPr lang="zh-CN" altLang="en-US" dirty="0"/>
              <a:t>、省内参保信息点击</a:t>
            </a:r>
            <a:r>
              <a:rPr lang="zh-CN" altLang="en-US" dirty="0">
                <a:solidFill>
                  <a:srgbClr val="FF0000"/>
                </a:solidFill>
              </a:rPr>
              <a:t>“自动获取”</a:t>
            </a:r>
            <a:r>
              <a:rPr lang="zh-CN" altLang="en-US" dirty="0"/>
              <a:t>即可。</a:t>
            </a:r>
            <a:endParaRPr lang="en-US" altLang="zh-CN" dirty="0"/>
          </a:p>
          <a:p>
            <a:r>
              <a:rPr lang="en-US" altLang="zh-CN" dirty="0"/>
              <a:t>2</a:t>
            </a:r>
            <a:r>
              <a:rPr lang="zh-CN" altLang="en-US" dirty="0"/>
              <a:t>、省外参保信息请手动点击</a:t>
            </a:r>
            <a:r>
              <a:rPr lang="zh-CN" altLang="en-US" dirty="0">
                <a:solidFill>
                  <a:srgbClr val="FF0000"/>
                </a:solidFill>
              </a:rPr>
              <a:t>“添加”</a:t>
            </a:r>
            <a:r>
              <a:rPr lang="zh-CN" altLang="en-US" dirty="0"/>
              <a:t>，并上传佐证材料。</a:t>
            </a:r>
            <a:endParaRPr lang="en-US" altLang="zh-CN" dirty="0"/>
          </a:p>
        </p:txBody>
      </p:sp>
      <p:pic>
        <p:nvPicPr>
          <p:cNvPr id="2" name="图片 1"/>
          <p:cNvPicPr>
            <a:picLocks noChangeAspect="1"/>
          </p:cNvPicPr>
          <p:nvPr/>
        </p:nvPicPr>
        <p:blipFill>
          <a:blip r:embed="rId4"/>
          <a:stretch>
            <a:fillRect/>
          </a:stretch>
        </p:blipFill>
        <p:spPr>
          <a:xfrm>
            <a:off x="910630" y="2637706"/>
            <a:ext cx="10971038" cy="32744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2729" y="405458"/>
            <a:ext cx="609012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十七、</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单位公示及结果报告证明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969496"/>
          </a:xfrm>
          <a:prstGeom prst="rect">
            <a:avLst/>
          </a:prstGeom>
        </p:spPr>
        <p:txBody>
          <a:bodyPr wrap="square">
            <a:spAutoFit/>
          </a:bodyPr>
          <a:lstStyle/>
          <a:p>
            <a:pPr marL="457200" indent="-457200">
              <a:buAutoNum type="arabicPeriod"/>
            </a:pPr>
            <a:r>
              <a:rPr lang="zh-CN" altLang="en-US" dirty="0"/>
              <a:t>单位同意申报证明：点击</a:t>
            </a:r>
            <a:r>
              <a:rPr lang="zh-CN" altLang="en-US" dirty="0">
                <a:solidFill>
                  <a:srgbClr val="FF0000"/>
                </a:solidFill>
              </a:rPr>
              <a:t>模板下载</a:t>
            </a:r>
            <a:r>
              <a:rPr lang="zh-CN" altLang="en-US" dirty="0"/>
              <a:t>填写相关信息后，上 传单位同意申报证明 </a:t>
            </a:r>
            <a:r>
              <a:rPr lang="en-US" altLang="zh-CN" dirty="0"/>
              <a:t>PDF </a:t>
            </a:r>
            <a:r>
              <a:rPr lang="zh-CN" altLang="en-US" dirty="0"/>
              <a:t>文件</a:t>
            </a:r>
            <a:r>
              <a:rPr lang="zh-CN" altLang="en-US" dirty="0">
                <a:solidFill>
                  <a:srgbClr val="FF0000"/>
                </a:solidFill>
              </a:rPr>
              <a:t>（单位盖章）</a:t>
            </a:r>
            <a:r>
              <a:rPr lang="en-US" altLang="zh-CN" dirty="0">
                <a:solidFill>
                  <a:srgbClr val="FF0000"/>
                </a:solidFill>
              </a:rPr>
              <a:t>(</a:t>
            </a:r>
            <a:r>
              <a:rPr lang="zh-CN" altLang="en-US" dirty="0">
                <a:solidFill>
                  <a:srgbClr val="FF0000"/>
                </a:solidFill>
              </a:rPr>
              <a:t>核实人身份证照片可以不上传）</a:t>
            </a:r>
            <a:r>
              <a:rPr lang="zh-CN" altLang="en-US" dirty="0"/>
              <a:t>； </a:t>
            </a:r>
            <a:endParaRPr lang="en-US" altLang="zh-CN" dirty="0"/>
          </a:p>
          <a:p>
            <a:pPr marL="457200" indent="-457200">
              <a:buAutoNum type="arabicPeriod"/>
            </a:pPr>
            <a:r>
              <a:rPr lang="zh-CN" altLang="en-US" dirty="0"/>
              <a:t>个人承诺书：点击</a:t>
            </a:r>
            <a:r>
              <a:rPr lang="zh-CN" altLang="en-US" dirty="0">
                <a:solidFill>
                  <a:srgbClr val="FF0000"/>
                </a:solidFill>
              </a:rPr>
              <a:t>模板下载</a:t>
            </a:r>
            <a:r>
              <a:rPr lang="zh-CN" altLang="en-US" dirty="0"/>
              <a:t>填写相关信息后，上传 </a:t>
            </a:r>
            <a:r>
              <a:rPr lang="en-US" altLang="zh-CN" dirty="0"/>
              <a:t>PDF </a:t>
            </a:r>
            <a:r>
              <a:rPr lang="zh-CN" altLang="en-US" dirty="0"/>
              <a:t>文件</a:t>
            </a:r>
            <a:r>
              <a:rPr lang="zh-CN" altLang="en-US" dirty="0">
                <a:solidFill>
                  <a:srgbClr val="FF0000"/>
                </a:solidFill>
              </a:rPr>
              <a:t>（个人手写签名）</a:t>
            </a:r>
            <a:r>
              <a:rPr lang="zh-CN" altLang="en-US" dirty="0"/>
              <a:t>。 </a:t>
            </a:r>
            <a:endParaRPr lang="en-US" altLang="zh-CN" dirty="0">
              <a:solidFill>
                <a:srgbClr val="FF0000"/>
              </a:solidFill>
            </a:endParaRPr>
          </a:p>
        </p:txBody>
      </p:sp>
      <p:pic>
        <p:nvPicPr>
          <p:cNvPr id="2" name="图片 1"/>
          <p:cNvPicPr>
            <a:picLocks noChangeAspect="1"/>
          </p:cNvPicPr>
          <p:nvPr/>
        </p:nvPicPr>
        <p:blipFill>
          <a:blip r:embed="rId4"/>
          <a:stretch>
            <a:fillRect/>
          </a:stretch>
        </p:blipFill>
        <p:spPr>
          <a:xfrm>
            <a:off x="1057642" y="2925738"/>
            <a:ext cx="10438164" cy="37456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799"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十八、破格申报材料</a:t>
            </a:r>
          </a:p>
        </p:txBody>
      </p:sp>
      <p:sp>
        <p:nvSpPr>
          <p:cNvPr id="4" name="矩形 3"/>
          <p:cNvSpPr/>
          <p:nvPr/>
        </p:nvSpPr>
        <p:spPr>
          <a:xfrm>
            <a:off x="1702718" y="1792945"/>
            <a:ext cx="9793088" cy="384721"/>
          </a:xfrm>
          <a:prstGeom prst="rect">
            <a:avLst/>
          </a:prstGeom>
        </p:spPr>
        <p:txBody>
          <a:bodyPr wrap="square">
            <a:spAutoFit/>
          </a:bodyPr>
          <a:lstStyle/>
          <a:p>
            <a:r>
              <a:rPr lang="zh-CN" altLang="en-US" dirty="0"/>
              <a:t>此项目为</a:t>
            </a:r>
            <a:r>
              <a:rPr lang="zh-CN" altLang="en-US" dirty="0">
                <a:solidFill>
                  <a:srgbClr val="FF0000"/>
                </a:solidFill>
              </a:rPr>
              <a:t>非必填项</a:t>
            </a:r>
            <a:r>
              <a:rPr lang="zh-CN" altLang="en-US" dirty="0"/>
              <a:t>，如确实属于破格申报，在此上传材料</a:t>
            </a:r>
            <a:endParaRPr lang="en-US" altLang="zh-CN" dirty="0">
              <a:solidFill>
                <a:srgbClr val="FF0000"/>
              </a:solidFill>
            </a:endParaRPr>
          </a:p>
        </p:txBody>
      </p:sp>
      <p:pic>
        <p:nvPicPr>
          <p:cNvPr id="2" name="图片 1"/>
          <p:cNvPicPr>
            <a:picLocks noChangeAspect="1"/>
          </p:cNvPicPr>
          <p:nvPr/>
        </p:nvPicPr>
        <p:blipFill>
          <a:blip r:embed="rId4"/>
          <a:stretch>
            <a:fillRect/>
          </a:stretch>
        </p:blipFill>
        <p:spPr>
          <a:xfrm>
            <a:off x="1486694" y="2565698"/>
            <a:ext cx="9413057" cy="340714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十九、其他材料</a:t>
            </a:r>
          </a:p>
        </p:txBody>
      </p:sp>
      <p:sp>
        <p:nvSpPr>
          <p:cNvPr id="4" name="矩形 3"/>
          <p:cNvSpPr/>
          <p:nvPr/>
        </p:nvSpPr>
        <p:spPr>
          <a:xfrm>
            <a:off x="1702717" y="1165023"/>
            <a:ext cx="9793088" cy="3600986"/>
          </a:xfrm>
          <a:prstGeom prst="rect">
            <a:avLst/>
          </a:prstGeom>
        </p:spPr>
        <p:txBody>
          <a:bodyPr wrap="square">
            <a:spAutoFit/>
          </a:bodyPr>
          <a:lstStyle/>
          <a:p>
            <a:r>
              <a:rPr lang="en-US" altLang="zh-CN" dirty="0"/>
              <a:t>1</a:t>
            </a:r>
            <a:r>
              <a:rPr lang="zh-CN" altLang="en-US" dirty="0"/>
              <a:t>、</a:t>
            </a:r>
            <a:r>
              <a:rPr lang="zh-CN" altLang="zh-CN" dirty="0"/>
              <a:t>申报人员须认真阅读</a:t>
            </a:r>
            <a:r>
              <a:rPr lang="zh-CN" altLang="zh-CN" b="1" dirty="0"/>
              <a:t>各专业技术资格条件及其附录，</a:t>
            </a:r>
            <a:r>
              <a:rPr lang="zh-CN" altLang="zh-CN" dirty="0"/>
              <a:t>对照工作经历（能力）、业绩、成果的要求</a:t>
            </a:r>
            <a:r>
              <a:rPr lang="zh-CN" altLang="en-US" dirty="0"/>
              <a:t>，</a:t>
            </a:r>
            <a:r>
              <a:rPr lang="zh-CN" altLang="zh-CN" dirty="0"/>
              <a:t>在</a:t>
            </a:r>
            <a:r>
              <a:rPr lang="zh-CN" altLang="en-US" dirty="0"/>
              <a:t>此</a:t>
            </a:r>
            <a:r>
              <a:rPr lang="zh-CN" altLang="zh-CN" dirty="0"/>
              <a:t>上传</a:t>
            </a:r>
            <a:r>
              <a:rPr lang="zh-CN" altLang="zh-CN" dirty="0">
                <a:solidFill>
                  <a:srgbClr val="FF0000"/>
                </a:solidFill>
              </a:rPr>
              <a:t>《能力业绩自评表》</a:t>
            </a:r>
            <a:r>
              <a:rPr lang="zh-CN" altLang="en-US" dirty="0"/>
              <a:t>。</a:t>
            </a:r>
            <a:endParaRPr lang="en-US" altLang="zh-CN" dirty="0"/>
          </a:p>
          <a:p>
            <a:r>
              <a:rPr lang="en-US" altLang="zh-CN" dirty="0"/>
              <a:t>2</a:t>
            </a:r>
            <a:r>
              <a:rPr lang="zh-CN" altLang="en-US" dirty="0"/>
              <a:t>、</a:t>
            </a:r>
            <a:r>
              <a:rPr lang="zh-CN" altLang="zh-CN" dirty="0">
                <a:solidFill>
                  <a:srgbClr val="FF0000"/>
                </a:solidFill>
              </a:rPr>
              <a:t> 《能力业绩自评表》</a:t>
            </a:r>
            <a:r>
              <a:rPr lang="zh-CN" altLang="en-US" dirty="0"/>
              <a:t>中申报人的勾选项均需上传证明材料到对应栏目。（例：业绩成果上传到</a:t>
            </a:r>
            <a:r>
              <a:rPr lang="zh-CN" altLang="en-US" dirty="0">
                <a:solidFill>
                  <a:srgbClr val="FF0000"/>
                </a:solidFill>
              </a:rPr>
              <a:t>工作业绩</a:t>
            </a:r>
            <a:r>
              <a:rPr lang="zh-CN" altLang="en-US" dirty="0"/>
              <a:t>，论文上传到</a:t>
            </a:r>
            <a:r>
              <a:rPr lang="zh-CN" altLang="en-US" dirty="0">
                <a:solidFill>
                  <a:srgbClr val="FF0000"/>
                </a:solidFill>
              </a:rPr>
              <a:t>学术成果信息</a:t>
            </a:r>
            <a:r>
              <a:rPr lang="zh-CN" altLang="en-US" dirty="0"/>
              <a:t>，发明专利上传到</a:t>
            </a:r>
            <a:r>
              <a:rPr lang="zh-CN" altLang="en-US" dirty="0">
                <a:solidFill>
                  <a:srgbClr val="FF0000"/>
                </a:solidFill>
              </a:rPr>
              <a:t>发明专利 </a:t>
            </a:r>
            <a:r>
              <a:rPr lang="zh-CN" altLang="en-US" dirty="0"/>
              <a:t>等）</a:t>
            </a:r>
            <a:endParaRPr lang="en-US" altLang="zh-CN" dirty="0"/>
          </a:p>
          <a:p>
            <a:r>
              <a:rPr lang="en-US" altLang="zh-CN" dirty="0"/>
              <a:t>3</a:t>
            </a:r>
            <a:r>
              <a:rPr lang="zh-CN" altLang="en-US" dirty="0"/>
              <a:t>、劳务派遣人员、人力资源公司社保代缴人员需在此上传劳动合同、劳务派遣合同或社保代缴协议。</a:t>
            </a:r>
            <a:endParaRPr lang="en-US" altLang="zh-CN" dirty="0"/>
          </a:p>
          <a:p>
            <a:r>
              <a:rPr lang="en-US" altLang="zh-CN" dirty="0"/>
              <a:t>4</a:t>
            </a:r>
            <a:r>
              <a:rPr lang="zh-CN" altLang="en-US" dirty="0"/>
              <a:t>、</a:t>
            </a:r>
            <a:r>
              <a:rPr lang="zh-CN" altLang="zh-CN" dirty="0"/>
              <a:t>中央驻苏单位或外省驻苏企业的分支机构（分公司、办事处等）和驻苏部队专业技术人才，在我市申报职称评审，需提交具有人事管理权限的主管部门出具的委托评审函，按照属地管理原则经市人力资源社会保障部门核准同意后，报送相应评审委员会。</a:t>
            </a:r>
            <a:endParaRPr lang="en-US" altLang="zh-CN" dirty="0"/>
          </a:p>
          <a:p>
            <a:r>
              <a:rPr lang="zh-CN" altLang="en-US" dirty="0"/>
              <a:t>（委托评审模板下载网址：</a:t>
            </a:r>
            <a:r>
              <a:rPr lang="en-US" altLang="zh-CN" dirty="0"/>
              <a:t>https://hrss.suzhou.gov.cn/jsszhrss/zczlxz/zyjsryfwzczl_list.shtml</a:t>
            </a:r>
            <a:r>
              <a:rPr lang="zh-CN" altLang="en-US" dirty="0"/>
              <a:t>）</a:t>
            </a:r>
            <a:endParaRPr lang="zh-CN" altLang="zh-CN" dirty="0"/>
          </a:p>
          <a:p>
            <a:endParaRPr lang="en-US" altLang="zh-C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2"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01</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rPr>
              <a:t>申报网站</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98662" y="1413570"/>
            <a:ext cx="10050363" cy="3626089"/>
          </a:xfrm>
          <a:prstGeom prst="rect">
            <a:avLst/>
          </a:prstGeom>
        </p:spPr>
      </p:pic>
    </p:spTree>
    <p:extLst>
      <p:ext uri="{BB962C8B-B14F-4D97-AF65-F5344CB8AC3E}">
        <p14:creationId xmlns:p14="http://schemas.microsoft.com/office/powerpoint/2010/main" val="25843842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二十、申报提交或取消</a:t>
            </a:r>
          </a:p>
        </p:txBody>
      </p:sp>
      <p:sp>
        <p:nvSpPr>
          <p:cNvPr id="4" name="矩形 3"/>
          <p:cNvSpPr/>
          <p:nvPr/>
        </p:nvSpPr>
        <p:spPr>
          <a:xfrm>
            <a:off x="1702718" y="1341562"/>
            <a:ext cx="9433048" cy="1554272"/>
          </a:xfrm>
          <a:prstGeom prst="rect">
            <a:avLst/>
          </a:prstGeom>
        </p:spPr>
        <p:txBody>
          <a:bodyPr wrap="square">
            <a:spAutoFit/>
          </a:bodyPr>
          <a:lstStyle/>
          <a:p>
            <a:r>
              <a:rPr lang="en-US" altLang="zh-CN" dirty="0"/>
              <a:t>1</a:t>
            </a:r>
            <a:r>
              <a:rPr lang="zh-CN" altLang="en-US" dirty="0"/>
              <a:t>、申报人填写完所有的信息后可以点击</a:t>
            </a:r>
            <a:r>
              <a:rPr lang="zh-CN" altLang="en-US" dirty="0">
                <a:solidFill>
                  <a:srgbClr val="FF0000"/>
                </a:solidFill>
              </a:rPr>
              <a:t>“申报表预览”</a:t>
            </a:r>
            <a:r>
              <a:rPr lang="zh-CN" altLang="en-US" dirty="0"/>
              <a:t>，确认申报信息正确后，点击</a:t>
            </a:r>
            <a:r>
              <a:rPr lang="zh-CN" altLang="en-US" dirty="0">
                <a:solidFill>
                  <a:srgbClr val="FF0000"/>
                </a:solidFill>
              </a:rPr>
              <a:t>“提交”</a:t>
            </a:r>
            <a:r>
              <a:rPr lang="zh-CN" altLang="en-US" dirty="0"/>
              <a:t>按钮提交此次申报，等待后续审核。</a:t>
            </a:r>
            <a:endParaRPr lang="en-US" altLang="zh-CN" dirty="0"/>
          </a:p>
          <a:p>
            <a:r>
              <a:rPr lang="en-US" altLang="zh-CN" dirty="0"/>
              <a:t>2</a:t>
            </a:r>
            <a:r>
              <a:rPr lang="zh-CN" altLang="en-US" dirty="0"/>
              <a:t>、 点击</a:t>
            </a:r>
            <a:r>
              <a:rPr lang="zh-CN" altLang="en-US" dirty="0">
                <a:solidFill>
                  <a:srgbClr val="FF0000"/>
                </a:solidFill>
              </a:rPr>
              <a:t>“暂存”</a:t>
            </a:r>
            <a:r>
              <a:rPr lang="zh-CN" altLang="en-US" dirty="0"/>
              <a:t>按钮保存此次申报的信息，在“个人中心”</a:t>
            </a:r>
            <a:r>
              <a:rPr lang="en-US" altLang="zh-CN" dirty="0"/>
              <a:t>-“</a:t>
            </a:r>
            <a:r>
              <a:rPr lang="zh-CN" altLang="en-US" dirty="0"/>
              <a:t>我的办件”可查看暂存的信息，并可修改提交。</a:t>
            </a:r>
            <a:endParaRPr lang="en-US" altLang="zh-CN" dirty="0"/>
          </a:p>
          <a:p>
            <a:r>
              <a:rPr lang="en-US" altLang="zh-CN" dirty="0"/>
              <a:t>3</a:t>
            </a:r>
            <a:r>
              <a:rPr lang="zh-CN" altLang="en-US" dirty="0"/>
              <a:t>、如点击</a:t>
            </a:r>
            <a:r>
              <a:rPr lang="zh-CN" altLang="en-US" dirty="0">
                <a:solidFill>
                  <a:srgbClr val="FF0000"/>
                </a:solidFill>
              </a:rPr>
              <a:t>“取消申请”</a:t>
            </a:r>
            <a:r>
              <a:rPr lang="zh-CN" altLang="en-US" dirty="0"/>
              <a:t>按钮， 则删除此次申报的信息。</a:t>
            </a:r>
            <a:endParaRPr lang="en-US" altLang="zh-CN" dirty="0"/>
          </a:p>
        </p:txBody>
      </p:sp>
      <p:pic>
        <p:nvPicPr>
          <p:cNvPr id="3" name="图片 2"/>
          <p:cNvPicPr>
            <a:picLocks noChangeAspect="1"/>
          </p:cNvPicPr>
          <p:nvPr/>
        </p:nvPicPr>
        <p:blipFill>
          <a:blip r:embed="rId4"/>
          <a:stretch>
            <a:fillRect/>
          </a:stretch>
        </p:blipFill>
        <p:spPr>
          <a:xfrm>
            <a:off x="4006974" y="3933850"/>
            <a:ext cx="3962400" cy="76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03</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207511" y="4297277"/>
            <a:ext cx="3775394"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rPr>
              <a:t>进度查询及修改</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一、申报进度如何查询</a:t>
            </a:r>
          </a:p>
        </p:txBody>
      </p:sp>
      <p:sp>
        <p:nvSpPr>
          <p:cNvPr id="2" name="矩形 1"/>
          <p:cNvSpPr/>
          <p:nvPr/>
        </p:nvSpPr>
        <p:spPr>
          <a:xfrm>
            <a:off x="2327375" y="990233"/>
            <a:ext cx="7560840" cy="969496"/>
          </a:xfrm>
          <a:prstGeom prst="rect">
            <a:avLst/>
          </a:prstGeom>
        </p:spPr>
        <p:txBody>
          <a:bodyPr wrap="square">
            <a:spAutoFit/>
          </a:bodyPr>
          <a:lstStyle/>
          <a:p>
            <a:r>
              <a:rPr lang="zh-CN" altLang="en-US" dirty="0"/>
              <a:t>登录网上办事服务大厅，在“个人中心”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“查看审核进度及意见”中查询申报信息、审核进度及审核意见。</a:t>
            </a:r>
          </a:p>
        </p:txBody>
      </p:sp>
      <p:pic>
        <p:nvPicPr>
          <p:cNvPr id="6" name="图片 5"/>
          <p:cNvPicPr>
            <a:picLocks noChangeAspect="1"/>
          </p:cNvPicPr>
          <p:nvPr/>
        </p:nvPicPr>
        <p:blipFill>
          <a:blip r:embed="rId4"/>
          <a:stretch>
            <a:fillRect/>
          </a:stretch>
        </p:blipFill>
        <p:spPr>
          <a:xfrm>
            <a:off x="2645617" y="1959728"/>
            <a:ext cx="6924356" cy="3486289"/>
          </a:xfrm>
          <a:prstGeom prst="rect">
            <a:avLst/>
          </a:prstGeom>
        </p:spPr>
      </p:pic>
      <p:pic>
        <p:nvPicPr>
          <p:cNvPr id="7" name="图片 6"/>
          <p:cNvPicPr>
            <a:picLocks noChangeAspect="1"/>
          </p:cNvPicPr>
          <p:nvPr/>
        </p:nvPicPr>
        <p:blipFill>
          <a:blip r:embed="rId5"/>
          <a:stretch>
            <a:fillRect/>
          </a:stretch>
        </p:blipFill>
        <p:spPr>
          <a:xfrm>
            <a:off x="4511030" y="5950074"/>
            <a:ext cx="3476625" cy="6477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85974" y="405458"/>
            <a:ext cx="6043642"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二、被</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退回的申报信息如何修改 </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384721"/>
          </a:xfrm>
          <a:prstGeom prst="rect">
            <a:avLst/>
          </a:prstGeom>
        </p:spPr>
        <p:txBody>
          <a:bodyPr wrap="square">
            <a:spAutoFit/>
          </a:bodyPr>
          <a:lstStyle/>
          <a:p>
            <a:r>
              <a:rPr lang="zh-CN" altLang="en-US" dirty="0"/>
              <a:t>登录网上办事服务大厅，点击“个人中心”</a:t>
            </a:r>
            <a:r>
              <a:rPr lang="en-US" altLang="zh-CN" dirty="0"/>
              <a:t>-</a:t>
            </a:r>
            <a:r>
              <a:rPr lang="zh-CN" altLang="en-US" dirty="0"/>
              <a:t>“我的办件”</a:t>
            </a:r>
            <a:r>
              <a:rPr lang="en-US" altLang="zh-CN" dirty="0"/>
              <a:t>-</a:t>
            </a:r>
            <a:r>
              <a:rPr lang="zh-CN" altLang="en-US" dirty="0"/>
              <a:t>“ 修改“</a:t>
            </a:r>
          </a:p>
        </p:txBody>
      </p:sp>
      <p:pic>
        <p:nvPicPr>
          <p:cNvPr id="4" name="图片 3"/>
          <p:cNvPicPr>
            <a:picLocks noChangeAspect="1"/>
          </p:cNvPicPr>
          <p:nvPr/>
        </p:nvPicPr>
        <p:blipFill>
          <a:blip r:embed="rId4"/>
          <a:stretch>
            <a:fillRect/>
          </a:stretch>
        </p:blipFill>
        <p:spPr>
          <a:xfrm>
            <a:off x="910630" y="2061642"/>
            <a:ext cx="10199579" cy="317678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7957" y="1427718"/>
            <a:ext cx="1127233" cy="1107867"/>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04</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470356" y="4148839"/>
            <a:ext cx="3262433"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rPr>
              <a:t>纸质材料提交</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a:t>登录“江苏省人力资源和社会保障厅网上办事服务大厅”，在“个人中心”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“查看审核进度及意见”中查询审核进度，如显示</a:t>
            </a:r>
            <a:r>
              <a:rPr lang="zh-CN" altLang="en-US" dirty="0">
                <a:solidFill>
                  <a:srgbClr val="FF0000"/>
                </a:solidFill>
              </a:rPr>
              <a:t>评委会</a:t>
            </a:r>
            <a:r>
              <a:rPr lang="en-US" altLang="zh-CN" dirty="0">
                <a:solidFill>
                  <a:srgbClr val="FF0000"/>
                </a:solidFill>
              </a:rPr>
              <a:t>-</a:t>
            </a:r>
            <a:r>
              <a:rPr lang="zh-CN" altLang="en-US" dirty="0">
                <a:solidFill>
                  <a:srgbClr val="FF0000"/>
                </a:solidFill>
              </a:rPr>
              <a:t>待确认缴费</a:t>
            </a:r>
            <a:r>
              <a:rPr lang="zh-CN" altLang="en-US" dirty="0"/>
              <a:t>，即可准备提交纸质材料并缴费。</a:t>
            </a:r>
          </a:p>
        </p:txBody>
      </p:sp>
      <p:sp>
        <p:nvSpPr>
          <p:cNvPr id="6" name="文本框 5"/>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一、确认报名通过情况</a:t>
            </a:r>
          </a:p>
        </p:txBody>
      </p:sp>
      <p:pic>
        <p:nvPicPr>
          <p:cNvPr id="5" name="图片 4"/>
          <p:cNvPicPr>
            <a:picLocks noChangeAspect="1"/>
          </p:cNvPicPr>
          <p:nvPr/>
        </p:nvPicPr>
        <p:blipFill>
          <a:blip r:embed="rId4"/>
          <a:stretch>
            <a:fillRect/>
          </a:stretch>
        </p:blipFill>
        <p:spPr>
          <a:xfrm>
            <a:off x="1355414" y="2315414"/>
            <a:ext cx="9504762" cy="42285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2000548"/>
          </a:xfrm>
          <a:prstGeom prst="rect">
            <a:avLst/>
          </a:prstGeom>
        </p:spPr>
        <p:txBody>
          <a:bodyPr wrap="square">
            <a:spAutoFit/>
          </a:bodyPr>
          <a:lstStyle/>
          <a:p>
            <a:r>
              <a:rPr lang="zh-CN" altLang="en-US" dirty="0"/>
              <a:t>登录网上办事服务大厅，点击“个人中心”</a:t>
            </a:r>
            <a:r>
              <a:rPr lang="en-US" altLang="zh-CN" dirty="0"/>
              <a:t>-</a:t>
            </a:r>
            <a:r>
              <a:rPr lang="zh-CN" altLang="en-US" dirty="0"/>
              <a:t>“我的办件”</a:t>
            </a:r>
            <a:r>
              <a:rPr lang="en-US" altLang="zh-CN" dirty="0"/>
              <a:t>-</a:t>
            </a:r>
            <a:r>
              <a:rPr lang="zh-CN" altLang="en-US" dirty="0"/>
              <a:t> “查看办件详情” </a:t>
            </a:r>
            <a:r>
              <a:rPr lang="en-US" altLang="zh-CN" dirty="0"/>
              <a:t>– </a:t>
            </a:r>
            <a:r>
              <a:rPr lang="zh-CN" altLang="en-US" dirty="0"/>
              <a:t>“申报表下载”，下载</a:t>
            </a:r>
            <a:r>
              <a:rPr lang="zh-CN" altLang="en-US" dirty="0">
                <a:solidFill>
                  <a:srgbClr val="FF0000"/>
                </a:solidFill>
              </a:rPr>
              <a:t>专业技术人员资格评审申报表</a:t>
            </a:r>
            <a:r>
              <a:rPr lang="zh-CN" altLang="en-US" dirty="0"/>
              <a:t>并打印（</a:t>
            </a:r>
            <a:r>
              <a:rPr lang="en-US" altLang="zh-CN" dirty="0">
                <a:solidFill>
                  <a:srgbClr val="FF0000"/>
                </a:solidFill>
              </a:rPr>
              <a:t>A4</a:t>
            </a:r>
            <a:r>
              <a:rPr lang="zh-CN" altLang="en-US" dirty="0">
                <a:solidFill>
                  <a:srgbClr val="FF0000"/>
                </a:solidFill>
              </a:rPr>
              <a:t>纸</a:t>
            </a:r>
            <a:r>
              <a:rPr lang="zh-CN" altLang="zh-CN" dirty="0">
                <a:solidFill>
                  <a:srgbClr val="FF0000"/>
                </a:solidFill>
              </a:rPr>
              <a:t>双面打印装订，一式</a:t>
            </a:r>
            <a:r>
              <a:rPr lang="en-US" altLang="zh-CN" dirty="0">
                <a:solidFill>
                  <a:srgbClr val="FF0000"/>
                </a:solidFill>
              </a:rPr>
              <a:t>1</a:t>
            </a:r>
            <a:r>
              <a:rPr lang="zh-CN" altLang="zh-CN" dirty="0">
                <a:solidFill>
                  <a:srgbClr val="FF0000"/>
                </a:solidFill>
              </a:rPr>
              <a:t>份</a:t>
            </a:r>
            <a:r>
              <a:rPr lang="zh-CN" altLang="zh-CN" dirty="0"/>
              <a:t>），表格</a:t>
            </a:r>
            <a:r>
              <a:rPr lang="zh-CN" altLang="en-US" b="1" dirty="0"/>
              <a:t>工作单位核实情况处</a:t>
            </a:r>
            <a:r>
              <a:rPr lang="zh-CN" altLang="zh-CN" b="1" dirty="0"/>
              <a:t>需加盖单位印章进行上报</a:t>
            </a:r>
            <a:r>
              <a:rPr lang="zh-CN" altLang="en-US" b="1" dirty="0"/>
              <a:t>。 </a:t>
            </a:r>
            <a:endParaRPr lang="en-US" altLang="zh-CN" b="1" dirty="0"/>
          </a:p>
          <a:p>
            <a:r>
              <a:rPr lang="zh-CN" altLang="en-US" sz="2400" b="1" dirty="0">
                <a:solidFill>
                  <a:srgbClr val="FF0000"/>
                </a:solidFill>
              </a:rPr>
              <a:t>打印要求以此指南和申报通知为准！</a:t>
            </a:r>
            <a:r>
              <a:rPr lang="en-US" altLang="zh-CN" sz="2400" b="1" dirty="0">
                <a:solidFill>
                  <a:srgbClr val="FF0000"/>
                </a:solidFill>
              </a:rPr>
              <a:t>A4</a:t>
            </a:r>
            <a:r>
              <a:rPr lang="zh-CN" altLang="en-US" sz="2400" b="1" dirty="0">
                <a:solidFill>
                  <a:srgbClr val="FF0000"/>
                </a:solidFill>
              </a:rPr>
              <a:t>打印，一式</a:t>
            </a:r>
            <a:r>
              <a:rPr lang="en-US" altLang="zh-CN" sz="2400" b="1" dirty="0">
                <a:solidFill>
                  <a:srgbClr val="FF0000"/>
                </a:solidFill>
              </a:rPr>
              <a:t>1</a:t>
            </a:r>
            <a:r>
              <a:rPr lang="zh-CN" altLang="en-US" sz="2400" b="1" dirty="0">
                <a:solidFill>
                  <a:srgbClr val="FF0000"/>
                </a:solidFill>
              </a:rPr>
              <a:t>份即可！无需看申报表填表说明！</a:t>
            </a:r>
            <a:endParaRPr lang="zh-CN" altLang="en-US" dirty="0"/>
          </a:p>
        </p:txBody>
      </p:sp>
      <p:sp>
        <p:nvSpPr>
          <p:cNvPr id="6" name="文本框 5"/>
          <p:cNvSpPr txBox="1"/>
          <p:nvPr/>
        </p:nvSpPr>
        <p:spPr>
          <a:xfrm>
            <a:off x="3963619"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二、下载申报表并打印</a:t>
            </a:r>
          </a:p>
        </p:txBody>
      </p:sp>
      <p:pic>
        <p:nvPicPr>
          <p:cNvPr id="4" name="图片 3"/>
          <p:cNvPicPr>
            <a:picLocks noChangeAspect="1"/>
          </p:cNvPicPr>
          <p:nvPr/>
        </p:nvPicPr>
        <p:blipFill>
          <a:blip r:embed="rId4"/>
          <a:stretch>
            <a:fillRect/>
          </a:stretch>
        </p:blipFill>
        <p:spPr>
          <a:xfrm>
            <a:off x="793871" y="3638853"/>
            <a:ext cx="5400599" cy="3096343"/>
          </a:xfrm>
          <a:prstGeom prst="rect">
            <a:avLst/>
          </a:prstGeom>
        </p:spPr>
      </p:pic>
      <p:pic>
        <p:nvPicPr>
          <p:cNvPr id="3" name="图片 2"/>
          <p:cNvPicPr>
            <a:picLocks noChangeAspect="1"/>
          </p:cNvPicPr>
          <p:nvPr/>
        </p:nvPicPr>
        <p:blipFill>
          <a:blip r:embed="rId5"/>
          <a:stretch>
            <a:fillRect/>
          </a:stretch>
        </p:blipFill>
        <p:spPr>
          <a:xfrm>
            <a:off x="6455246" y="3314172"/>
            <a:ext cx="5040560" cy="35454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846659"/>
          </a:xfrm>
          <a:prstGeom prst="rect">
            <a:avLst/>
          </a:prstGeom>
        </p:spPr>
        <p:txBody>
          <a:bodyPr wrap="square">
            <a:spAutoFit/>
          </a:bodyPr>
          <a:lstStyle/>
          <a:p>
            <a:r>
              <a:rPr lang="en-US" altLang="zh-CN" dirty="0"/>
              <a:t>1</a:t>
            </a:r>
            <a:r>
              <a:rPr lang="zh-CN" altLang="en-US" dirty="0"/>
              <a:t>、在纸质材料提交截止前，向社保所在地职称部门或指定受理点提交申报表，并进行现场缴费。</a:t>
            </a:r>
            <a:endParaRPr lang="en-US" altLang="zh-CN" dirty="0"/>
          </a:p>
          <a:p>
            <a:r>
              <a:rPr lang="en-US" altLang="zh-CN" dirty="0"/>
              <a:t>2</a:t>
            </a:r>
            <a:r>
              <a:rPr lang="zh-CN" altLang="en-US" dirty="0"/>
              <a:t>、缴费七个工作日后，登录江苏人社网办大厅，在“个人中心”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“查看审核进度及意见”中查询审核进度，如显示</a:t>
            </a:r>
            <a:r>
              <a:rPr lang="zh-CN" altLang="en-US" dirty="0">
                <a:solidFill>
                  <a:srgbClr val="FF0000"/>
                </a:solidFill>
              </a:rPr>
              <a:t>评委会</a:t>
            </a:r>
            <a:r>
              <a:rPr lang="en-US" altLang="zh-CN" dirty="0">
                <a:solidFill>
                  <a:srgbClr val="FF0000"/>
                </a:solidFill>
              </a:rPr>
              <a:t>-</a:t>
            </a:r>
            <a:r>
              <a:rPr lang="zh-CN" altLang="en-US" dirty="0">
                <a:solidFill>
                  <a:srgbClr val="FF0000"/>
                </a:solidFill>
              </a:rPr>
              <a:t>已确认缴费</a:t>
            </a:r>
            <a:r>
              <a:rPr lang="zh-CN" altLang="en-US" dirty="0"/>
              <a:t>，即可耐心等待最终评审结果。如未显示已确认缴费，请联系受理点。</a:t>
            </a:r>
          </a:p>
        </p:txBody>
      </p:sp>
      <p:sp>
        <p:nvSpPr>
          <p:cNvPr id="6" name="文本框 5"/>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三、提交申报表并缴费</a:t>
            </a:r>
          </a:p>
        </p:txBody>
      </p:sp>
      <p:pic>
        <p:nvPicPr>
          <p:cNvPr id="3" name="图片 2"/>
          <p:cNvPicPr>
            <a:picLocks noChangeAspect="1"/>
          </p:cNvPicPr>
          <p:nvPr/>
        </p:nvPicPr>
        <p:blipFill>
          <a:blip r:embed="rId4"/>
          <a:stretch>
            <a:fillRect/>
          </a:stretch>
        </p:blipFill>
        <p:spPr>
          <a:xfrm>
            <a:off x="1192894" y="2900189"/>
            <a:ext cx="9829800" cy="36766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3877480" cy="830889"/>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rPr>
              <a:t>感谢您的观看</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5194834" y="231991"/>
            <a:ext cx="1826142"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 name="矩形 12"/>
          <p:cNvSpPr/>
          <p:nvPr/>
        </p:nvSpPr>
        <p:spPr>
          <a:xfrm>
            <a:off x="2435496" y="939264"/>
            <a:ext cx="7344816" cy="1261884"/>
          </a:xfrm>
          <a:prstGeom prst="rect">
            <a:avLst/>
          </a:prstGeom>
        </p:spPr>
        <p:txBody>
          <a:bodyPr wrap="square">
            <a:spAutoFit/>
          </a:bodyPr>
          <a:lstStyle/>
          <a:p>
            <a:r>
              <a:rPr lang="zh-CN" altLang="en-US" dirty="0"/>
              <a:t>申报人登录江苏省人力资源和社会保障厅网上办事服务大厅（</a:t>
            </a:r>
            <a:r>
              <a:rPr lang="en-US" altLang="zh-CN" dirty="0">
                <a:hlinkClick r:id="rId4"/>
              </a:rPr>
              <a:t>https://rs.jshrss.jiangsu.gov.cn/index/</a:t>
            </a:r>
            <a:r>
              <a:rPr lang="zh-CN" altLang="en-US" dirty="0"/>
              <a:t>）。</a:t>
            </a:r>
            <a:endParaRPr lang="en-US" altLang="zh-CN" dirty="0"/>
          </a:p>
          <a:p>
            <a:r>
              <a:rPr lang="en-US" altLang="zh-CN" dirty="0"/>
              <a:t>(</a:t>
            </a:r>
            <a:r>
              <a:rPr lang="zh-CN" altLang="en-US" dirty="0"/>
              <a:t>推荐使用谷歌浏览器或者 </a:t>
            </a:r>
            <a:r>
              <a:rPr lang="en-US" altLang="zh-CN" dirty="0"/>
              <a:t>360 </a:t>
            </a:r>
            <a:r>
              <a:rPr lang="zh-CN" altLang="en-US" dirty="0"/>
              <a:t>浏览器 （极速模式）</a:t>
            </a:r>
            <a:r>
              <a:rPr lang="en-US" altLang="zh-CN" dirty="0"/>
              <a:t>,</a:t>
            </a:r>
            <a:r>
              <a:rPr lang="zh-CN" altLang="en-US" dirty="0"/>
              <a:t>使用其他浏览器可能会造成浏览器界面加载异常或申报材料上传错误等问题。</a:t>
            </a:r>
            <a:r>
              <a:rPr lang="en-US" altLang="zh-CN" dirty="0"/>
              <a:t>)</a:t>
            </a:r>
            <a:endParaRPr lang="zh-CN" altLang="en-US" dirty="0"/>
          </a:p>
        </p:txBody>
      </p:sp>
      <p:pic>
        <p:nvPicPr>
          <p:cNvPr id="16" name="图片 15"/>
          <p:cNvPicPr>
            <a:picLocks noChangeAspect="1"/>
          </p:cNvPicPr>
          <p:nvPr/>
        </p:nvPicPr>
        <p:blipFill>
          <a:blip r:embed="rId5"/>
          <a:stretch>
            <a:fillRect/>
          </a:stretch>
        </p:blipFill>
        <p:spPr>
          <a:xfrm>
            <a:off x="1270670" y="2203367"/>
            <a:ext cx="10167317" cy="1327440"/>
          </a:xfrm>
          <a:prstGeom prst="rect">
            <a:avLst/>
          </a:prstGeom>
        </p:spPr>
      </p:pic>
      <p:sp>
        <p:nvSpPr>
          <p:cNvPr id="18" name="矩形 17"/>
          <p:cNvSpPr/>
          <p:nvPr/>
        </p:nvSpPr>
        <p:spPr>
          <a:xfrm>
            <a:off x="2435496" y="4077866"/>
            <a:ext cx="3635023" cy="2139047"/>
          </a:xfrm>
          <a:prstGeom prst="rect">
            <a:avLst/>
          </a:prstGeom>
        </p:spPr>
        <p:txBody>
          <a:bodyPr wrap="square">
            <a:spAutoFit/>
          </a:bodyPr>
          <a:lstStyle/>
          <a:p>
            <a:r>
              <a:rPr lang="zh-CN" altLang="en-US" dirty="0"/>
              <a:t>使用江苏智慧人社 </a:t>
            </a:r>
            <a:r>
              <a:rPr lang="en-US" altLang="zh-CN" dirty="0"/>
              <a:t>APP </a:t>
            </a:r>
            <a:r>
              <a:rPr lang="zh-CN" altLang="en-US" dirty="0"/>
              <a:t>或支付宝扫码登录，或使用账号密码（手机动态码）登录。</a:t>
            </a:r>
            <a:endParaRPr lang="en-US" altLang="zh-CN" dirty="0"/>
          </a:p>
          <a:p>
            <a:r>
              <a:rPr lang="zh-CN" altLang="en-US" dirty="0"/>
              <a:t>如果没有个人账号请先进行账号注册！点击</a:t>
            </a:r>
            <a:r>
              <a:rPr lang="zh-CN" altLang="en-US" dirty="0">
                <a:solidFill>
                  <a:srgbClr val="FF0000"/>
                </a:solidFill>
              </a:rPr>
              <a:t>“立即注册”</a:t>
            </a:r>
            <a:r>
              <a:rPr lang="zh-CN" altLang="en-US" dirty="0"/>
              <a:t>按钮根据所需信息注册个人账号。</a:t>
            </a:r>
          </a:p>
          <a:p>
            <a:endParaRPr lang="zh-CN" altLang="en-US" dirty="0"/>
          </a:p>
        </p:txBody>
      </p:sp>
      <p:pic>
        <p:nvPicPr>
          <p:cNvPr id="22" name="图片 21"/>
          <p:cNvPicPr>
            <a:picLocks noChangeAspect="1"/>
          </p:cNvPicPr>
          <p:nvPr/>
        </p:nvPicPr>
        <p:blipFill>
          <a:blip r:embed="rId6"/>
          <a:stretch>
            <a:fillRect/>
          </a:stretch>
        </p:blipFill>
        <p:spPr>
          <a:xfrm>
            <a:off x="6527254" y="3494114"/>
            <a:ext cx="3312144" cy="33065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6854" y="765498"/>
            <a:ext cx="6092825" cy="969496"/>
          </a:xfrm>
          <a:prstGeom prst="rect">
            <a:avLst/>
          </a:prstGeom>
        </p:spPr>
        <p:txBody>
          <a:bodyPr>
            <a:spAutoFit/>
          </a:bodyPr>
          <a:lstStyle/>
          <a:p>
            <a:r>
              <a:rPr lang="zh-CN" altLang="en-US" dirty="0"/>
              <a:t>个人账号登录成功后，依次选择：①个人办事→②人才人事→③专业技术人员管理服务→④职称评审申报，进行申报。</a:t>
            </a:r>
          </a:p>
        </p:txBody>
      </p:sp>
      <p:pic>
        <p:nvPicPr>
          <p:cNvPr id="4" name="图片 3"/>
          <p:cNvPicPr>
            <a:picLocks noChangeAspect="1"/>
          </p:cNvPicPr>
          <p:nvPr/>
        </p:nvPicPr>
        <p:blipFill>
          <a:blip r:embed="rId4"/>
          <a:stretch>
            <a:fillRect/>
          </a:stretch>
        </p:blipFill>
        <p:spPr>
          <a:xfrm>
            <a:off x="2638822" y="2133650"/>
            <a:ext cx="6975747" cy="3384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02</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rPr>
              <a:t>填报指南</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579281" y="3128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一、申报前必读</a:t>
            </a:r>
          </a:p>
        </p:txBody>
      </p:sp>
      <p:sp>
        <p:nvSpPr>
          <p:cNvPr id="15" name="文本框 14"/>
          <p:cNvSpPr txBox="1"/>
          <p:nvPr/>
        </p:nvSpPr>
        <p:spPr>
          <a:xfrm>
            <a:off x="1571400" y="1197546"/>
            <a:ext cx="9073008" cy="2723823"/>
          </a:xfrm>
          <a:prstGeom prst="rect">
            <a:avLst/>
          </a:prstGeom>
          <a:noFill/>
        </p:spPr>
        <p:txBody>
          <a:bodyPr wrap="square" rtlCol="0">
            <a:spAutoFit/>
          </a:bodyPr>
          <a:lstStyle/>
          <a:p>
            <a:r>
              <a:rPr lang="en-US" altLang="zh-CN" dirty="0"/>
              <a:t>1</a:t>
            </a:r>
            <a:r>
              <a:rPr lang="zh-CN" altLang="en-US" dirty="0"/>
              <a:t>、请申报人对照所申报系列（专业）的</a:t>
            </a:r>
            <a:r>
              <a:rPr lang="zh-CN" altLang="en-US" dirty="0">
                <a:solidFill>
                  <a:srgbClr val="FF0000"/>
                </a:solidFill>
              </a:rPr>
              <a:t>专业技术资格条件</a:t>
            </a:r>
            <a:r>
              <a:rPr lang="zh-CN" altLang="en-US" dirty="0"/>
              <a:t>自评是否满足基本申报条件，专业技术资格条件查询网址：</a:t>
            </a:r>
            <a:r>
              <a:rPr lang="en-US" altLang="zh-CN" dirty="0"/>
              <a:t> </a:t>
            </a:r>
            <a:r>
              <a:rPr lang="zh-CN" altLang="en-US" dirty="0">
                <a:solidFill>
                  <a:srgbClr val="FF0000"/>
                </a:solidFill>
              </a:rPr>
              <a:t>（必读） </a:t>
            </a:r>
            <a:r>
              <a:rPr lang="en-US" altLang="zh-CN" dirty="0">
                <a:hlinkClick r:id="rId4"/>
              </a:rPr>
              <a:t>https://hrss.suzhou.gov.cn/jsszhrss/zczgtj/zyjsryfwzczl_list.shtml</a:t>
            </a:r>
            <a:endParaRPr lang="en-US" altLang="zh-CN" dirty="0"/>
          </a:p>
          <a:p>
            <a:r>
              <a:rPr lang="en-US" altLang="zh-CN" dirty="0"/>
              <a:t>2</a:t>
            </a:r>
            <a:r>
              <a:rPr lang="zh-CN" altLang="en-US" dirty="0"/>
              <a:t>、如自评满足申报条件，请先确认本次申报的职称专业和层级，点击</a:t>
            </a:r>
            <a:r>
              <a:rPr lang="zh-CN" altLang="en-US" dirty="0">
                <a:solidFill>
                  <a:srgbClr val="FF0000"/>
                </a:solidFill>
              </a:rPr>
              <a:t>评委会信息查询</a:t>
            </a:r>
            <a:r>
              <a:rPr lang="zh-CN" altLang="en-US" dirty="0"/>
              <a:t>确认您所申报评委会的开放状态。</a:t>
            </a:r>
            <a:endParaRPr lang="en-US" altLang="zh-CN" dirty="0"/>
          </a:p>
          <a:p>
            <a:r>
              <a:rPr lang="en-US" altLang="zh-CN" dirty="0"/>
              <a:t>3</a:t>
            </a:r>
            <a:r>
              <a:rPr lang="zh-CN" altLang="en-US" dirty="0"/>
              <a:t>、通过苏州市人力资源和社会保障局官网</a:t>
            </a:r>
            <a:r>
              <a:rPr lang="en-US" altLang="zh-CN" dirty="0"/>
              <a:t>-</a:t>
            </a:r>
            <a:r>
              <a:rPr lang="zh-CN" altLang="en-US" dirty="0"/>
              <a:t>专业技术人员（职称）服务</a:t>
            </a:r>
            <a:r>
              <a:rPr lang="en-US" altLang="zh-CN" dirty="0"/>
              <a:t>-</a:t>
            </a:r>
            <a:r>
              <a:rPr lang="zh-CN" altLang="en-US" dirty="0"/>
              <a:t>政策文件查询苏州市职称申报通知。</a:t>
            </a:r>
            <a:r>
              <a:rPr lang="zh-CN" altLang="en-US" dirty="0">
                <a:solidFill>
                  <a:srgbClr val="FF0000"/>
                </a:solidFill>
              </a:rPr>
              <a:t>（必读）</a:t>
            </a:r>
            <a:endParaRPr lang="en-US" altLang="zh-CN" dirty="0">
              <a:solidFill>
                <a:srgbClr val="FF0000"/>
              </a:solidFill>
            </a:endParaRPr>
          </a:p>
          <a:p>
            <a:r>
              <a:rPr lang="en-US" altLang="zh-CN" dirty="0">
                <a:hlinkClick r:id="rId5"/>
              </a:rPr>
              <a:t>https://hrss.suzhou.gov.cn/jsszhrss/zyjsryfwzczl/zyjsryfwzczl.shtml</a:t>
            </a:r>
            <a:endParaRPr lang="en-US" altLang="zh-CN" dirty="0"/>
          </a:p>
          <a:p>
            <a:endParaRPr lang="zh-CN" altLang="en-US" dirty="0"/>
          </a:p>
        </p:txBody>
      </p:sp>
      <p:pic>
        <p:nvPicPr>
          <p:cNvPr id="2" name="图片 1"/>
          <p:cNvPicPr>
            <a:picLocks noChangeAspect="1"/>
          </p:cNvPicPr>
          <p:nvPr/>
        </p:nvPicPr>
        <p:blipFill>
          <a:blip r:embed="rId6"/>
          <a:stretch>
            <a:fillRect/>
          </a:stretch>
        </p:blipFill>
        <p:spPr>
          <a:xfrm>
            <a:off x="2550316" y="4005858"/>
            <a:ext cx="7115175" cy="18192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142992" y="3128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二、职称申报个人基本信息填写</a:t>
            </a:r>
          </a:p>
        </p:txBody>
      </p:sp>
      <p:pic>
        <p:nvPicPr>
          <p:cNvPr id="4" name="图片 3"/>
          <p:cNvPicPr>
            <a:picLocks noChangeAspect="1"/>
          </p:cNvPicPr>
          <p:nvPr/>
        </p:nvPicPr>
        <p:blipFill>
          <a:blip r:embed="rId4"/>
          <a:stretch>
            <a:fillRect/>
          </a:stretch>
        </p:blipFill>
        <p:spPr>
          <a:xfrm>
            <a:off x="1282528" y="897633"/>
            <a:ext cx="9781230" cy="51463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个人基本信息：</a:t>
            </a:r>
            <a:r>
              <a:rPr lang="zh-CN" altLang="en-US" dirty="0"/>
              <a:t>系统默认获取申报人省内参保信息，政治面貌和居住地址请按实际情况填写。</a:t>
            </a:r>
            <a:r>
              <a:rPr lang="zh-CN" altLang="en-US" dirty="0">
                <a:solidFill>
                  <a:srgbClr val="FF0000"/>
                </a:solidFill>
              </a:rPr>
              <a:t>（如申报人基本信息与实际不符，请至所在地的市、区人社部门社会保障卡经办网点办理）</a:t>
            </a:r>
            <a:endParaRPr lang="en-US" altLang="zh-CN" dirty="0">
              <a:solidFill>
                <a:srgbClr val="FF0000"/>
              </a:solidFill>
            </a:endParaRPr>
          </a:p>
          <a:p>
            <a:endParaRPr lang="en-US" altLang="zh-CN" dirty="0">
              <a:solidFill>
                <a:srgbClr val="FF0000"/>
              </a:solidFill>
            </a:endParaRPr>
          </a:p>
          <a:p>
            <a:r>
              <a:rPr lang="zh-CN" altLang="en-US" dirty="0"/>
              <a:t>②</a:t>
            </a:r>
            <a:r>
              <a:rPr lang="zh-CN" altLang="en-US" b="1" dirty="0"/>
              <a:t>本人照片：</a:t>
            </a:r>
            <a:r>
              <a:rPr lang="zh-CN" altLang="en-US" dirty="0"/>
              <a:t>自动获取电子社保卡照片，可以点击照片进行替换。</a:t>
            </a:r>
            <a:r>
              <a:rPr lang="zh-CN" altLang="en-US" dirty="0">
                <a:solidFill>
                  <a:srgbClr val="FF0000"/>
                </a:solidFill>
              </a:rPr>
              <a:t>（评审通过该照片将打印到证书上，请申报人提供本人近期正面免冠彩色证件照）</a:t>
            </a:r>
            <a:endParaRPr lang="en-US" altLang="zh-CN" dirty="0">
              <a:solidFill>
                <a:srgbClr val="FF0000"/>
              </a:solidFill>
            </a:endParaRPr>
          </a:p>
          <a:p>
            <a:endParaRPr lang="en-US" altLang="zh-CN" dirty="0">
              <a:solidFill>
                <a:srgbClr val="FF0000"/>
              </a:solidFill>
            </a:endParaRPr>
          </a:p>
          <a:p>
            <a:r>
              <a:rPr lang="zh-CN" altLang="en-US" dirty="0"/>
              <a:t>③</a:t>
            </a:r>
            <a:r>
              <a:rPr lang="zh-CN" altLang="en-US" b="1" dirty="0"/>
              <a:t>现任党政职务、电子邮箱、移动号电话：</a:t>
            </a:r>
            <a:r>
              <a:rPr lang="zh-CN" altLang="en-US" dirty="0"/>
              <a:t>请按照本人真实信息填写。</a:t>
            </a:r>
            <a:endParaRPr lang="en-US" altLang="zh-CN" dirty="0"/>
          </a:p>
          <a:p>
            <a:endParaRPr lang="en-US" altLang="zh-CN" dirty="0"/>
          </a:p>
          <a:p>
            <a:r>
              <a:rPr lang="zh-CN" altLang="en-US" dirty="0"/>
              <a:t>④</a:t>
            </a:r>
            <a:r>
              <a:rPr lang="zh-CN" altLang="en-US" b="1" dirty="0"/>
              <a:t>是否委托评审：</a:t>
            </a:r>
            <a:r>
              <a:rPr lang="zh-CN" altLang="en-US" dirty="0"/>
              <a:t>中央驻苏、省外驻苏单位、省内委托评审人员选“是”，并在其他材料中上传“委托函”。</a:t>
            </a:r>
            <a:endParaRPr lang="en-US" altLang="zh-CN" dirty="0"/>
          </a:p>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f6ddfdda-8c81-44a3-a61b-3c85c29de81d"/>
  <p:tag name="COMMONDATA" val="eyJoZGlkIjoiZmZhMWEyODE5ZTUxMjYxMmU2YjBhNTQzZTYxYWU5NTQifQ=="/>
</p:tagLst>
</file>

<file path=ppt/tags/tag1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04.023622047244,&quot;width&quot;:18897.420472440943}"/>
</p:tagLst>
</file>

<file path=ppt/tags/tag1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2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3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4.xml><?xml version="1.0" encoding="utf-8"?>
<p:tagLst xmlns:a="http://schemas.openxmlformats.org/drawingml/2006/main" xmlns:r="http://schemas.openxmlformats.org/officeDocument/2006/relationships" xmlns:p="http://schemas.openxmlformats.org/presentationml/2006/main">
  <p:tag name="ISLIDE.DIAGRAM" val="9002e379-d686-41e0-8e09-81ef12b459b8"/>
</p:tagLst>
</file>

<file path=ppt/tags/tag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14">
      <a:dk1>
        <a:sysClr val="windowText" lastClr="000000"/>
      </a:dk1>
      <a:lt1>
        <a:sysClr val="window" lastClr="FFFFFF"/>
      </a:lt1>
      <a:dk2>
        <a:srgbClr val="44546A"/>
      </a:dk2>
      <a:lt2>
        <a:srgbClr val="E7E6E6"/>
      </a:lt2>
      <a:accent1>
        <a:srgbClr val="E93C4F"/>
      </a:accent1>
      <a:accent2>
        <a:srgbClr val="265DA8"/>
      </a:accent2>
      <a:accent3>
        <a:srgbClr val="F3AF55"/>
      </a:accent3>
      <a:accent4>
        <a:srgbClr val="E93C4F"/>
      </a:accent4>
      <a:accent5>
        <a:srgbClr val="265DA8"/>
      </a:accent5>
      <a:accent6>
        <a:srgbClr val="F3AF55"/>
      </a:accent6>
      <a:hlink>
        <a:srgbClr val="0563C1"/>
      </a:hlink>
      <a:folHlink>
        <a:srgbClr val="954F72"/>
      </a:folHlink>
    </a:clrScheme>
    <a:fontScheme name="kk3ol5p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5286</Words>
  <Application>Microsoft Office PowerPoint</Application>
  <PresentationFormat>自定义</PresentationFormat>
  <Paragraphs>197</Paragraphs>
  <Slides>39</Slides>
  <Notes>38</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39</vt:i4>
      </vt:variant>
    </vt:vector>
  </HeadingPairs>
  <TitlesOfParts>
    <vt:vector size="47" baseType="lpstr">
      <vt:lpstr>等线</vt:lpstr>
      <vt:lpstr>微软雅黑</vt:lpstr>
      <vt:lpstr>Arial</vt:lpstr>
      <vt:lpstr>Calibri</vt:lpstr>
      <vt:lpstr>Times New Roman</vt:lpstr>
      <vt:lpstr>Office 主题</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彩色商务</dc:title>
  <dc:creator>苏州市专业技术人员服务中心</dc:creator>
  <cp:lastModifiedBy>Administrator</cp:lastModifiedBy>
  <cp:revision>261</cp:revision>
  <cp:lastPrinted>2023-01-12T06:07:00Z</cp:lastPrinted>
  <dcterms:created xsi:type="dcterms:W3CDTF">2019-12-24T09:15:00Z</dcterms:created>
  <dcterms:modified xsi:type="dcterms:W3CDTF">2026-03-13T06:25:09Z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931EA4D7392F432087703D44AD9BF03C</vt:lpwstr>
  </property>
  <property fmtid="{D5CDD505-2E9C-101B-9397-08002B2CF9AE}" pid="3" name="KSOProductBuildVer">
    <vt:lpwstr>2052-11.1.0.12598</vt:lpwstr>
  </property>
</Properties>
</file>